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7560564" cy="10692384"/>
  <p:notesSz cx="7560564" cy="10692384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/Relationships>
</file>

<file path=ppt/slideLayouts/_rels/slideLayout1.xml.rels><?xml version="1.0" encoding="UTF-8"?>
<Relationships xmlns="http://schemas.openxmlformats.org/package/2006/relationships">
 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p="http://schemas.openxmlformats.org/presentationml/2006/main" xmlns:a="http://schemas.openxmlformats.org/drawingml/2006/main" xmlns:r="http://schemas.openxmlformats.org/officeDocument/2006/relationships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3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0" Type="http://schemas.openxmlformats.org/officeDocument/2006/relationships/image" Target="../media/image30.png" 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1" Type="http://schemas.openxmlformats.org/officeDocument/2006/relationships/image" Target="../media/image31.png" /><Relationship Id="rId32" Type="http://schemas.openxmlformats.org/officeDocument/2006/relationships/image" Target="../media/image32.png" 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3" Type="http://schemas.openxmlformats.org/officeDocument/2006/relationships/image" Target="../media/image33.png" 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4" Type="http://schemas.openxmlformats.org/officeDocument/2006/relationships/image" Target="../media/image34.png" /><Relationship Id="rId35" Type="http://schemas.openxmlformats.org/officeDocument/2006/relationships/image" Target="../media/image35.png" /><Relationship Id="rId36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7" Type="http://schemas.openxmlformats.org/officeDocument/2006/relationships/image" Target="../media/image37.png" 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8" Type="http://schemas.openxmlformats.org/officeDocument/2006/relationships/image" Target="../media/image38.png" /><Relationship Id="rId39" Type="http://schemas.openxmlformats.org/officeDocument/2006/relationships/image" Target="../media/image39.png" /><Relationship Id="rId40" Type="http://schemas.openxmlformats.org/officeDocument/2006/relationships/image" Target="../media/image40.png" /><Relationship Id="rId41" Type="http://schemas.openxmlformats.org/officeDocument/2006/relationships/image" Target="../media/image41.png" /><Relationship Id="rId42" Type="http://schemas.openxmlformats.org/officeDocument/2006/relationships/image" Target="../media/image42.png" /><Relationship Id="rId43" Type="http://schemas.openxmlformats.org/officeDocument/2006/relationships/image" Target="../media/image43.png" /><Relationship Id="rId44" Type="http://schemas.openxmlformats.org/officeDocument/2006/relationships/image" Target="../media/image44.png" /><Relationship Id="rId45" Type="http://schemas.openxmlformats.org/officeDocument/2006/relationships/image" Target="../media/image45.png" /><Relationship Id="rId46" Type="http://schemas.openxmlformats.org/officeDocument/2006/relationships/image" Target="../media/image46.png" /><Relationship Id="rId47" Type="http://schemas.openxmlformats.org/officeDocument/2006/relationships/image" Target="../media/image47.png" /><Relationship Id="rId48" Type="http://schemas.openxmlformats.org/officeDocument/2006/relationships/image" Target="../media/image48.png" /><Relationship Id="rId49" Type="http://schemas.openxmlformats.org/officeDocument/2006/relationships/image" Target="../media/image49.png" /><Relationship Id="rId50" Type="http://schemas.openxmlformats.org/officeDocument/2006/relationships/image" Target="../media/image50.png" /><Relationship Id="rId51" Type="http://schemas.openxmlformats.org/officeDocument/2006/relationships/image" Target="../media/image51.png" /><Relationship Id="rId52" Type="http://schemas.openxmlformats.org/officeDocument/2006/relationships/image" Target="../media/image52.png" /><Relationship Id="rId53" Type="http://schemas.openxmlformats.org/officeDocument/2006/relationships/image" Target="../media/image53.png" /><Relationship Id="rId54" Type="http://schemas.openxmlformats.org/officeDocument/2006/relationships/image" Target="../media/image54.png" /><Relationship Id="rId55" Type="http://schemas.openxmlformats.org/officeDocument/2006/relationships/image" Target="../media/image55.png" /><Relationship Id="rId56" Type="http://schemas.openxmlformats.org/officeDocument/2006/relationships/image" Target="../media/image56.png" /><Relationship Id="rId57" Type="http://schemas.openxmlformats.org/officeDocument/2006/relationships/image" Target="../media/image57.png" /><Relationship Id="rId58" Type="http://schemas.openxmlformats.org/officeDocument/2006/relationships/image" Target="../media/image58.png" /><Relationship Id="rId59" Type="http://schemas.openxmlformats.org/officeDocument/2006/relationships/image" Target="../media/image59.png" /><Relationship Id="rId60" Type="http://schemas.openxmlformats.org/officeDocument/2006/relationships/image" Target="../media/image60.png" /><Relationship Id="rId61" Type="http://schemas.openxmlformats.org/officeDocument/2006/relationships/image" Target="../media/image61.png" 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62" Type="http://schemas.openxmlformats.org/officeDocument/2006/relationships/image" Target="../media/image62.png" /><Relationship Id="rId63" Type="http://schemas.openxmlformats.org/officeDocument/2006/relationships/image" Target="../media/image63.png" /><Relationship Id="rId64" Type="http://schemas.openxmlformats.org/officeDocument/2006/relationships/image" Target="../media/image64.png" /><Relationship Id="rId65" Type="http://schemas.openxmlformats.org/officeDocument/2006/relationships/image" Target="../media/image65.png" /><Relationship Id="rId66" Type="http://schemas.openxmlformats.org/officeDocument/2006/relationships/image" Target="../media/image66.png" /><Relationship Id="rId67" Type="http://schemas.openxmlformats.org/officeDocument/2006/relationships/image" Target="../media/image67.png" /><Relationship Id="rId68" Type="http://schemas.openxmlformats.org/officeDocument/2006/relationships/image" Target="../media/image68.png" /><Relationship Id="rId69" Type="http://schemas.openxmlformats.org/officeDocument/2006/relationships/image" Target="../media/image69.png" /><Relationship Id="rId70" Type="http://schemas.openxmlformats.org/officeDocument/2006/relationships/image" Target="../media/image70.png" /><Relationship Id="rId71" Type="http://schemas.openxmlformats.org/officeDocument/2006/relationships/image" Target="../media/image71.png" /><Relationship Id="rId72" Type="http://schemas.openxmlformats.org/officeDocument/2006/relationships/image" Target="../media/image72.png" /><Relationship Id="rId73" Type="http://schemas.openxmlformats.org/officeDocument/2006/relationships/image" Target="../media/image73.png" /><Relationship Id="rId74" Type="http://schemas.openxmlformats.org/officeDocument/2006/relationships/image" Target="../media/image74.png" /><Relationship Id="rId75" Type="http://schemas.openxmlformats.org/officeDocument/2006/relationships/image" Target="../media/image75.png" /><Relationship Id="rId76" Type="http://schemas.openxmlformats.org/officeDocument/2006/relationships/image" Target="../media/image76.png" /><Relationship Id="rId77" Type="http://schemas.openxmlformats.org/officeDocument/2006/relationships/image" Target="../media/image77.png" /><Relationship Id="rId78" Type="http://schemas.openxmlformats.org/officeDocument/2006/relationships/image" Target="../media/image78.png" /><Relationship Id="rId79" Type="http://schemas.openxmlformats.org/officeDocument/2006/relationships/image" Target="../media/image79.png" /><Relationship Id="rId80" Type="http://schemas.openxmlformats.org/officeDocument/2006/relationships/image" Target="../media/image80.png" /><Relationship Id="rId81" Type="http://schemas.openxmlformats.org/officeDocument/2006/relationships/image" Target="../media/image81.png" /><Relationship Id="rId82" Type="http://schemas.openxmlformats.org/officeDocument/2006/relationships/image" Target="../media/image82.png" /><Relationship Id="rId83" Type="http://schemas.openxmlformats.org/officeDocument/2006/relationships/image" Target="../media/image83.png" /><Relationship Id="rId84" Type="http://schemas.openxmlformats.org/officeDocument/2006/relationships/image" Target="../media/image84.png" /><Relationship Id="rId85" Type="http://schemas.openxmlformats.org/officeDocument/2006/relationships/image" Target="../media/image85.png" /><Relationship Id="rId86" Type="http://schemas.openxmlformats.org/officeDocument/2006/relationships/image" Target="../media/image86.png" /><Relationship Id="rId87" Type="http://schemas.openxmlformats.org/officeDocument/2006/relationships/image" Target="../media/image87.png" /><Relationship Id="rId88" Type="http://schemas.openxmlformats.org/officeDocument/2006/relationships/image" Target="../media/image88.png" /><Relationship Id="rId89" Type="http://schemas.openxmlformats.org/officeDocument/2006/relationships/hyperlink" Target="http://www.kochbar.de/" TargetMode="External"/><Relationship Id="rId90" Type="http://schemas.openxmlformats.org/officeDocument/2006/relationships/image" Target="../media/image90.png" /><Relationship Id="rId91" Type="http://schemas.openxmlformats.org/officeDocument/2006/relationships/image" Target="../media/image91.png" 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92" Type="http://schemas.openxmlformats.org/officeDocument/2006/relationships/image" Target="../media/image92.png" /><Relationship Id="rId93" Type="http://schemas.openxmlformats.org/officeDocument/2006/relationships/image" Target="../media/image93.png" /><Relationship Id="rId94" Type="http://schemas.openxmlformats.org/officeDocument/2006/relationships/image" Target="../media/image94.png" /><Relationship Id="rId95" Type="http://schemas.openxmlformats.org/officeDocument/2006/relationships/image" Target="../media/image95.png" /><Relationship Id="rId96" Type="http://schemas.openxmlformats.org/officeDocument/2006/relationships/image" Target="../media/image96.png" /><Relationship Id="rId97" Type="http://schemas.openxmlformats.org/officeDocument/2006/relationships/image" Target="../media/image97.png" /><Relationship Id="rId98" Type="http://schemas.openxmlformats.org/officeDocument/2006/relationships/image" Target="../media/image98.png" /><Relationship Id="rId99" Type="http://schemas.openxmlformats.org/officeDocument/2006/relationships/image" Target="../media/image99.png" /><Relationship Id="rId100" Type="http://schemas.openxmlformats.org/officeDocument/2006/relationships/image" Target="../media/image100.png" /><Relationship Id="rId101" Type="http://schemas.openxmlformats.org/officeDocument/2006/relationships/image" Target="../media/image101.png" /><Relationship Id="rId102" Type="http://schemas.openxmlformats.org/officeDocument/2006/relationships/image" Target="../media/image102.png" /><Relationship Id="rId103" Type="http://schemas.openxmlformats.org/officeDocument/2006/relationships/image" Target="../media/image103.png" /><Relationship Id="rId104" Type="http://schemas.openxmlformats.org/officeDocument/2006/relationships/image" Target="../media/image104.png" /><Relationship Id="rId105" Type="http://schemas.openxmlformats.org/officeDocument/2006/relationships/image" Target="../media/image105.png" /><Relationship Id="rId106" Type="http://schemas.openxmlformats.org/officeDocument/2006/relationships/image" Target="../media/image106.png" /><Relationship Id="rId107" Type="http://schemas.openxmlformats.org/officeDocument/2006/relationships/image" Target="../media/image107.png" /><Relationship Id="rId108" Type="http://schemas.openxmlformats.org/officeDocument/2006/relationships/image" Target="../media/image108.png" /><Relationship Id="rId109" Type="http://schemas.openxmlformats.org/officeDocument/2006/relationships/image" Target="../media/image109.png" /><Relationship Id="rId110" Type="http://schemas.openxmlformats.org/officeDocument/2006/relationships/image" Target="../media/image110.png" /><Relationship Id="rId111" Type="http://schemas.openxmlformats.org/officeDocument/2006/relationships/image" Target="../media/image111.png" /><Relationship Id="rId112" Type="http://schemas.openxmlformats.org/officeDocument/2006/relationships/image" Target="../media/image112.png" /><Relationship Id="rId113" Type="http://schemas.openxmlformats.org/officeDocument/2006/relationships/image" Target="../media/image113.png" /><Relationship Id="rId114" Type="http://schemas.openxmlformats.org/officeDocument/2006/relationships/image" Target="../media/image114.png" /><Relationship Id="rId115" Type="http://schemas.openxmlformats.org/officeDocument/2006/relationships/image" Target="../media/image115.png" /><Relationship Id="rId116" Type="http://schemas.openxmlformats.org/officeDocument/2006/relationships/image" Target="../media/image116.png" /><Relationship Id="rId117" Type="http://schemas.openxmlformats.org/officeDocument/2006/relationships/image" Target="../media/image117.png" 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18" Type="http://schemas.openxmlformats.org/officeDocument/2006/relationships/image" Target="../media/image118.png" /><Relationship Id="rId119" Type="http://schemas.openxmlformats.org/officeDocument/2006/relationships/image" Target="../media/image119.png" /><Relationship Id="rId120" Type="http://schemas.openxmlformats.org/officeDocument/2006/relationships/image" Target="../media/image120.png" /><Relationship Id="rId121" Type="http://schemas.openxmlformats.org/officeDocument/2006/relationships/image" Target="../media/image121.png" /><Relationship Id="rId122" Type="http://schemas.openxmlformats.org/officeDocument/2006/relationships/image" Target="../media/image122.png" /><Relationship Id="rId123" Type="http://schemas.openxmlformats.org/officeDocument/2006/relationships/image" Target="../media/image123.png" /><Relationship Id="rId124" Type="http://schemas.openxmlformats.org/officeDocument/2006/relationships/image" Target="../media/image124.png" /><Relationship Id="rId125" Type="http://schemas.openxmlformats.org/officeDocument/2006/relationships/image" Target="../media/image125.png" /><Relationship Id="rId126" Type="http://schemas.openxmlformats.org/officeDocument/2006/relationships/image" Target="../media/image126.png" /><Relationship Id="rId127" Type="http://schemas.openxmlformats.org/officeDocument/2006/relationships/image" Target="../media/image127.png" /><Relationship Id="rId128" Type="http://schemas.openxmlformats.org/officeDocument/2006/relationships/image" Target="../media/image128.png" /><Relationship Id="rId129" Type="http://schemas.openxmlformats.org/officeDocument/2006/relationships/image" Target="../media/image129.png" /><Relationship Id="rId130" Type="http://schemas.openxmlformats.org/officeDocument/2006/relationships/image" Target="../media/image130.png" /><Relationship Id="rId131" Type="http://schemas.openxmlformats.org/officeDocument/2006/relationships/image" Target="../media/image131.png" /><Relationship Id="rId132" Type="http://schemas.openxmlformats.org/officeDocument/2006/relationships/image" Target="../media/image132.png" /><Relationship Id="rId133" Type="http://schemas.openxmlformats.org/officeDocument/2006/relationships/image" Target="../media/image133.png" /><Relationship Id="rId134" Type="http://schemas.openxmlformats.org/officeDocument/2006/relationships/image" Target="../media/image134.png" /><Relationship Id="rId135" Type="http://schemas.openxmlformats.org/officeDocument/2006/relationships/image" Target="../media/image135.png" /><Relationship Id="rId136" Type="http://schemas.openxmlformats.org/officeDocument/2006/relationships/image" Target="../media/image136.png" /><Relationship Id="rId137" Type="http://schemas.openxmlformats.org/officeDocument/2006/relationships/image" Target="../media/image137.png" /><Relationship Id="rId138" Type="http://schemas.openxmlformats.org/officeDocument/2006/relationships/image" Target="../media/image138.png" /><Relationship Id="rId139" Type="http://schemas.openxmlformats.org/officeDocument/2006/relationships/image" Target="../media/image139.png" /><Relationship Id="rId140" Type="http://schemas.openxmlformats.org/officeDocument/2006/relationships/image" Target="../media/image140.png" /><Relationship Id="rId141" Type="http://schemas.openxmlformats.org/officeDocument/2006/relationships/image" Target="../media/image141.png" /><Relationship Id="rId142" Type="http://schemas.openxmlformats.org/officeDocument/2006/relationships/image" Target="../media/image142.png" /><Relationship Id="rId143" Type="http://schemas.openxmlformats.org/officeDocument/2006/relationships/image" Target="../media/image143.png" /><Relationship Id="rId144" Type="http://schemas.openxmlformats.org/officeDocument/2006/relationships/image" Target="../media/image144.png" /><Relationship Id="rId145" Type="http://schemas.openxmlformats.org/officeDocument/2006/relationships/image" Target="../media/image145.png" /><Relationship Id="rId146" Type="http://schemas.openxmlformats.org/officeDocument/2006/relationships/image" Target="../media/image146.png" /><Relationship Id="rId147" Type="http://schemas.openxmlformats.org/officeDocument/2006/relationships/image" Target="../media/image147.png" /><Relationship Id="rId148" Type="http://schemas.openxmlformats.org/officeDocument/2006/relationships/image" Target="../media/image148.png" /><Relationship Id="rId149" Type="http://schemas.openxmlformats.org/officeDocument/2006/relationships/image" Target="../media/image149.png" 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 /><Relationship Id="rId5" Type="http://schemas.openxmlformats.org/officeDocument/2006/relationships/image" Target="../media/image5.png" /><Relationship Id="rId6" Type="http://schemas.openxmlformats.org/officeDocument/2006/relationships/hyperlink" Target="https://supr.com/party-shop" TargetMode="External"/><Relationship Id="rId7" Type="http://schemas.openxmlformats.org/officeDocument/2006/relationships/image" Target="../media/image7.png" /><Relationship Id="rId8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50" Type="http://schemas.openxmlformats.org/officeDocument/2006/relationships/image" Target="../media/image150.png" /><Relationship Id="rId151" Type="http://schemas.openxmlformats.org/officeDocument/2006/relationships/image" Target="../media/image151.png" /><Relationship Id="rId152" Type="http://schemas.openxmlformats.org/officeDocument/2006/relationships/image" Target="../media/image152.png" /><Relationship Id="rId153" Type="http://schemas.openxmlformats.org/officeDocument/2006/relationships/image" Target="../media/image153.png" /><Relationship Id="rId154" Type="http://schemas.openxmlformats.org/officeDocument/2006/relationships/image" Target="../media/image154.png" /><Relationship Id="rId155" Type="http://schemas.openxmlformats.org/officeDocument/2006/relationships/image" Target="../media/image155.png" /><Relationship Id="rId156" Type="http://schemas.openxmlformats.org/officeDocument/2006/relationships/image" Target="../media/image156.png" /><Relationship Id="rId157" Type="http://schemas.openxmlformats.org/officeDocument/2006/relationships/image" Target="../media/image157.png" /><Relationship Id="rId158" Type="http://schemas.openxmlformats.org/officeDocument/2006/relationships/image" Target="../media/image158.png" /><Relationship Id="rId159" Type="http://schemas.openxmlformats.org/officeDocument/2006/relationships/image" Target="../media/image159.png" /><Relationship Id="rId160" Type="http://schemas.openxmlformats.org/officeDocument/2006/relationships/image" Target="../media/image160.png" /><Relationship Id="rId161" Type="http://schemas.openxmlformats.org/officeDocument/2006/relationships/image" Target="../media/image161.png" /><Relationship Id="rId162" Type="http://schemas.openxmlformats.org/officeDocument/2006/relationships/image" Target="../media/image162.png" /><Relationship Id="rId163" Type="http://schemas.openxmlformats.org/officeDocument/2006/relationships/image" Target="../media/image163.png" /><Relationship Id="rId164" Type="http://schemas.openxmlformats.org/officeDocument/2006/relationships/image" Target="../media/image164.png" /><Relationship Id="rId165" Type="http://schemas.openxmlformats.org/officeDocument/2006/relationships/image" Target="../media/image165.png" /><Relationship Id="rId166" Type="http://schemas.openxmlformats.org/officeDocument/2006/relationships/image" Target="../media/image166.png" /><Relationship Id="rId167" Type="http://schemas.openxmlformats.org/officeDocument/2006/relationships/image" Target="../media/image167.png" /><Relationship Id="rId168" Type="http://schemas.openxmlformats.org/officeDocument/2006/relationships/image" Target="../media/image168.png" /><Relationship Id="rId169" Type="http://schemas.openxmlformats.org/officeDocument/2006/relationships/image" Target="../media/image169.png" /><Relationship Id="rId170" Type="http://schemas.openxmlformats.org/officeDocument/2006/relationships/image" Target="../media/image170.png" /><Relationship Id="rId171" Type="http://schemas.openxmlformats.org/officeDocument/2006/relationships/image" Target="../media/image171.png" /><Relationship Id="rId172" Type="http://schemas.openxmlformats.org/officeDocument/2006/relationships/image" Target="../media/image172.png" /><Relationship Id="rId173" Type="http://schemas.openxmlformats.org/officeDocument/2006/relationships/image" Target="../media/image173.png" /><Relationship Id="rId174" Type="http://schemas.openxmlformats.org/officeDocument/2006/relationships/image" Target="../media/image174.png" /><Relationship Id="rId175" Type="http://schemas.openxmlformats.org/officeDocument/2006/relationships/image" Target="../media/image175.png" /><Relationship Id="rId176" Type="http://schemas.openxmlformats.org/officeDocument/2006/relationships/image" Target="../media/image176.png" /><Relationship Id="rId177" Type="http://schemas.openxmlformats.org/officeDocument/2006/relationships/image" Target="../media/image177.png" /><Relationship Id="rId178" Type="http://schemas.openxmlformats.org/officeDocument/2006/relationships/image" Target="../media/image178.png" /><Relationship Id="rId179" Type="http://schemas.openxmlformats.org/officeDocument/2006/relationships/image" Target="../media/image179.png" /><Relationship Id="rId180" Type="http://schemas.openxmlformats.org/officeDocument/2006/relationships/image" Target="../media/image180.png" 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81" Type="http://schemas.openxmlformats.org/officeDocument/2006/relationships/image" Target="../media/image181.png" /><Relationship Id="rId182" Type="http://schemas.openxmlformats.org/officeDocument/2006/relationships/image" Target="../media/image182.png" /><Relationship Id="rId183" Type="http://schemas.openxmlformats.org/officeDocument/2006/relationships/image" Target="../media/image183.png" /><Relationship Id="rId184" Type="http://schemas.openxmlformats.org/officeDocument/2006/relationships/image" Target="../media/image184.png" /><Relationship Id="rId185" Type="http://schemas.openxmlformats.org/officeDocument/2006/relationships/image" Target="../media/image185.png" /><Relationship Id="rId186" Type="http://schemas.openxmlformats.org/officeDocument/2006/relationships/image" Target="../media/image186.png" /><Relationship Id="rId187" Type="http://schemas.openxmlformats.org/officeDocument/2006/relationships/image" Target="../media/image187.png" /><Relationship Id="rId188" Type="http://schemas.openxmlformats.org/officeDocument/2006/relationships/image" Target="../media/image188.png" /><Relationship Id="rId189" Type="http://schemas.openxmlformats.org/officeDocument/2006/relationships/image" Target="../media/image189.png" /><Relationship Id="rId190" Type="http://schemas.openxmlformats.org/officeDocument/2006/relationships/image" Target="../media/image190.png" /><Relationship Id="rId191" Type="http://schemas.openxmlformats.org/officeDocument/2006/relationships/image" Target="../media/image191.png" /><Relationship Id="rId192" Type="http://schemas.openxmlformats.org/officeDocument/2006/relationships/image" Target="../media/image192.png" /><Relationship Id="rId193" Type="http://schemas.openxmlformats.org/officeDocument/2006/relationships/image" Target="../media/image193.png" /><Relationship Id="rId194" Type="http://schemas.openxmlformats.org/officeDocument/2006/relationships/image" Target="../media/image194.png" /><Relationship Id="rId195" Type="http://schemas.openxmlformats.org/officeDocument/2006/relationships/image" Target="../media/image195.png" /><Relationship Id="rId196" Type="http://schemas.openxmlformats.org/officeDocument/2006/relationships/image" Target="../media/image196.png" /><Relationship Id="rId197" Type="http://schemas.openxmlformats.org/officeDocument/2006/relationships/image" Target="../media/image197.png" /><Relationship Id="rId198" Type="http://schemas.openxmlformats.org/officeDocument/2006/relationships/image" Target="../media/image198.png" /><Relationship Id="rId199" Type="http://schemas.openxmlformats.org/officeDocument/2006/relationships/image" Target="../media/image199.png" /><Relationship Id="rId200" Type="http://schemas.openxmlformats.org/officeDocument/2006/relationships/image" Target="../media/image200.png" /><Relationship Id="rId201" Type="http://schemas.openxmlformats.org/officeDocument/2006/relationships/image" Target="../media/image201.png" /><Relationship Id="rId202" Type="http://schemas.openxmlformats.org/officeDocument/2006/relationships/image" Target="../media/image202.png" /><Relationship Id="rId203" Type="http://schemas.openxmlformats.org/officeDocument/2006/relationships/image" Target="../media/image203.png" /><Relationship Id="rId204" Type="http://schemas.openxmlformats.org/officeDocument/2006/relationships/image" Target="../media/image204.png" /><Relationship Id="rId205" Type="http://schemas.openxmlformats.org/officeDocument/2006/relationships/image" Target="../media/image205.png" /><Relationship Id="rId206" Type="http://schemas.openxmlformats.org/officeDocument/2006/relationships/image" Target="../media/image206.png" /><Relationship Id="rId207" Type="http://schemas.openxmlformats.org/officeDocument/2006/relationships/image" Target="../media/image207.png" 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08" Type="http://schemas.openxmlformats.org/officeDocument/2006/relationships/image" Target="../media/image208.png" /><Relationship Id="rId209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10" Type="http://schemas.openxmlformats.org/officeDocument/2006/relationships/image" Target="../media/image210.png" /><Relationship Id="rId211" Type="http://schemas.openxmlformats.org/officeDocument/2006/relationships/image" Target="../media/image211.png" 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12" Type="http://schemas.openxmlformats.org/officeDocument/2006/relationships/image" Target="../media/image212.png" 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13" Type="http://schemas.openxmlformats.org/officeDocument/2006/relationships/image" Target="../media/image213.png" /><Relationship Id="rId214" Type="http://schemas.openxmlformats.org/officeDocument/2006/relationships/image" Target="../media/image214.png" 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15" Type="http://schemas.openxmlformats.org/officeDocument/2006/relationships/image" Target="../media/image215.png" /><Relationship Id="rId216" Type="http://schemas.openxmlformats.org/officeDocument/2006/relationships/image" Target="../media/image216.png" 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17" Type="http://schemas.openxmlformats.org/officeDocument/2006/relationships/image" Target="../media/image217.png" 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18" Type="http://schemas.openxmlformats.org/officeDocument/2006/relationships/image" Target="../media/image218.png" /><Relationship Id="rId219" Type="http://schemas.openxmlformats.org/officeDocument/2006/relationships/image" Target="../media/image219.png" /><Relationship Id="rId220" Type="http://schemas.openxmlformats.org/officeDocument/2006/relationships/image" Target="../media/image220.png" 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21" Type="http://schemas.openxmlformats.org/officeDocument/2006/relationships/image" Target="../media/image221.png" /><Relationship Id="rId222" Type="http://schemas.openxmlformats.org/officeDocument/2006/relationships/image" Target="../media/image222.png" 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 /><Relationship Id="rId10" Type="http://schemas.openxmlformats.org/officeDocument/2006/relationships/image" Target="../media/image10.png" /><Relationship Id="rId11" Type="http://schemas.openxmlformats.org/officeDocument/2006/relationships/hyperlink" Target="https://supr.com/party-shop" TargetMode="External"/><Relationship Id="rId12" Type="http://schemas.openxmlformats.org/officeDocument/2006/relationships/image" Target="../media/image12.png" /><Relationship Id="rId13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23" Type="http://schemas.openxmlformats.org/officeDocument/2006/relationships/image" Target="../media/image223.png" 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24" Type="http://schemas.openxmlformats.org/officeDocument/2006/relationships/image" Target="../media/image224.png" /><Relationship Id="rId225" Type="http://schemas.openxmlformats.org/officeDocument/2006/relationships/image" Target="../media/image225.png" 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26" Type="http://schemas.openxmlformats.org/officeDocument/2006/relationships/image" Target="../media/image226.png" 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27" Type="http://schemas.openxmlformats.org/officeDocument/2006/relationships/image" Target="../media/image227.png" /><Relationship Id="rId228" Type="http://schemas.openxmlformats.org/officeDocument/2006/relationships/hyperlink" Target="https://www.milch.com/de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29" Type="http://schemas.openxmlformats.org/officeDocument/2006/relationships/image" Target="../media/image229.png" /><Relationship Id="rId230" Type="http://schemas.openxmlformats.org/officeDocument/2006/relationships/hyperlink" Target="http://www.autopark-groedig.at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31" Type="http://schemas.openxmlformats.org/officeDocument/2006/relationships/image" Target="../media/image231.png" /><Relationship Id="rId232" Type="http://schemas.openxmlformats.org/officeDocument/2006/relationships/hyperlink" Target="https://www.fiat.at/" TargetMode="External"/><Relationship Id="rId233" Type="http://schemas.openxmlformats.org/officeDocument/2006/relationships/image" Target="../media/image233.png" /><Relationship Id="rId234" Type="http://schemas.openxmlformats.org/officeDocument/2006/relationships/hyperlink" Target="http://www.alfaromeo.at/" TargetMode="External"/><Relationship Id="rId235" Type="http://schemas.openxmlformats.org/officeDocument/2006/relationships/image" Target="../media/image235.png" /><Relationship Id="rId236" Type="http://schemas.openxmlformats.org/officeDocument/2006/relationships/hyperlink" Target="http://www.fiatprofessional.at/" TargetMode="External"/><Relationship Id="rId237" Type="http://schemas.openxmlformats.org/officeDocument/2006/relationships/image" Target="../media/image237.png" /><Relationship Id="rId238" Type="http://schemas.openxmlformats.org/officeDocument/2006/relationships/hyperlink" Target="http://www.askoll.at/" TargetMode="External"/><Relationship Id="rId239" Type="http://schemas.openxmlformats.org/officeDocument/2006/relationships/image" Target="../media/image239.png" /><Relationship Id="rId240" Type="http://schemas.openxmlformats.org/officeDocument/2006/relationships/hyperlink" Target="http://www.supersoco.at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41" Type="http://schemas.openxmlformats.org/officeDocument/2006/relationships/image" Target="../media/image241.jpeg" /><Relationship Id="rId242" Type="http://schemas.openxmlformats.org/officeDocument/2006/relationships/image" Target="../media/image242.png" 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43" Type="http://schemas.openxmlformats.org/officeDocument/2006/relationships/image" Target="../media/image243.png" 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44" Type="http://schemas.openxmlformats.org/officeDocument/2006/relationships/image" Target="../media/image244.png" 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4.png" /><Relationship Id="rId15" Type="http://schemas.openxmlformats.org/officeDocument/2006/relationships/image" Target="../media/image15.png" /><Relationship Id="rId16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45" Type="http://schemas.openxmlformats.org/officeDocument/2006/relationships/image" Target="../media/image245.png" 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46" Type="http://schemas.openxmlformats.org/officeDocument/2006/relationships/image" Target="../media/image246.png" /><Relationship Id="rId247" Type="http://schemas.openxmlformats.org/officeDocument/2006/relationships/image" Target="../media/image247.png" 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48" Type="http://schemas.openxmlformats.org/officeDocument/2006/relationships/image" Target="../media/image248.png" 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49" Type="http://schemas.openxmlformats.org/officeDocument/2006/relationships/image" Target="../media/image249.png" 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50" Type="http://schemas.openxmlformats.org/officeDocument/2006/relationships/image" Target="../media/image250.png" 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51" Type="http://schemas.openxmlformats.org/officeDocument/2006/relationships/image" Target="../media/image251.png" /><Relationship Id="rId252" Type="http://schemas.openxmlformats.org/officeDocument/2006/relationships/image" Target="../media/image252.png" 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53" Type="http://schemas.openxmlformats.org/officeDocument/2006/relationships/image" Target="../media/image253.png" 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7" Type="http://schemas.openxmlformats.org/officeDocument/2006/relationships/image" Target="../media/image17.png" /><Relationship Id="rId18" Type="http://schemas.openxmlformats.org/officeDocument/2006/relationships/image" Target="../media/image18.png" /><Relationship Id="rId19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.png" /><Relationship Id="rId21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2" Type="http://schemas.openxmlformats.org/officeDocument/2006/relationships/image" Target="../media/image22.png" /><Relationship Id="rId23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4" Type="http://schemas.openxmlformats.org/officeDocument/2006/relationships/image" Target="../media/image24.png" /><Relationship Id="rId25" Type="http://schemas.openxmlformats.org/officeDocument/2006/relationships/hyperlink" Target="https://supr.com/party-shop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 /><Relationship Id="rId27" Type="http://schemas.openxmlformats.org/officeDocument/2006/relationships/image" Target="../media/image27.png" /><Relationship Id="rId28" Type="http://schemas.openxmlformats.org/officeDocument/2006/relationships/hyperlink" Target="https://supr.com/party-shop" TargetMode="External"/><Relationship Id="rId29" Type="http://schemas.openxmlformats.org/officeDocument/2006/relationships/image" Target="../media/image29.png" /><Relationship Id="rId1" Type="http://schemas.openxmlformats.org/officeDocument/2006/relationships/slideLayout" Target="../slideLayouts/slideLayout1.xml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1005021"/>
            <a:ext cx="5878787" cy="56382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Algerian"/>
                <a:cs typeface="Algerian"/>
              </a:rPr>
              <a:t>Ohne Ziel ist kein Weg</a:t>
            </a:r>
            <a:endParaRPr sz="4000">
              <a:latin typeface="Algerian"/>
              <a:cs typeface="Algeri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1777689"/>
            <a:ext cx="3817061" cy="563823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Algerian"/>
                <a:cs typeface="Algerian"/>
              </a:rPr>
              <a:t>der richtige  -</a:t>
            </a:r>
            <a:endParaRPr sz="4000">
              <a:latin typeface="Algerian"/>
              <a:cs typeface="Algeri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2675324"/>
            <a:ext cx="5880309" cy="563823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Algerian"/>
                <a:cs typeface="Algerian"/>
              </a:rPr>
              <a:t>Ohne Weg ist kein Ziel</a:t>
            </a:r>
            <a:endParaRPr sz="4000">
              <a:latin typeface="Algerian"/>
              <a:cs typeface="Algeri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448374"/>
            <a:ext cx="3846017" cy="56382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Algerian"/>
                <a:cs typeface="Algerian"/>
              </a:rPr>
              <a:t>das richtige  -</a:t>
            </a:r>
            <a:endParaRPr sz="4000">
              <a:latin typeface="Algerian"/>
              <a:cs typeface="Algeri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403858" y="8280089"/>
            <a:ext cx="4879720" cy="56433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3970" spc="10" dirty="0">
                <a:latin typeface="Algerian"/>
                <a:cs typeface="Algerian"/>
              </a:rPr>
              <a:t>Kein Weg zu weit –</a:t>
            </a:r>
            <a:endParaRPr sz="3900">
              <a:latin typeface="Algerian"/>
              <a:cs typeface="Algeri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562354" y="9177674"/>
            <a:ext cx="4561205" cy="56382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spc="10" dirty="0">
                <a:latin typeface="Algerian"/>
                <a:cs typeface="Algerian"/>
              </a:rPr>
              <a:t>Kein Ziel zu Fern</a:t>
            </a:r>
            <a:endParaRPr sz="4000">
              <a:latin typeface="Algerian"/>
              <a:cs typeface="Algerian"/>
            </a:endParaRPr>
          </a:p>
        </p:txBody>
      </p:sp>
      <p:pic>
        <p:nvPicPr>
          <p:cNvPr id="2" name="Image">
            <a:hlinkClick r:id="rId3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5290185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14575"/>
            <a:ext cx="5801073" cy="2793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Die Dekorationen können ausgeliehen werden, wenn Ihr eine (physische)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spc="10" dirty="0">
                <a:latin typeface="Arial"/>
                <a:cs typeface="Arial"/>
              </a:rPr>
              <a:t>Person namhaft macht, die die Endhaftung übernimmt und die Überprüfung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bei Übernahme sowie bei Übergabe unterschreibt. 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Diese Person haftet auch für die Kosten, die über die Kaution hinaus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entstehen. Bei juristischen Personen (Vereine, Gruppen usw) muss eine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latin typeface="Arial"/>
                <a:cs typeface="Arial"/>
              </a:rPr>
              <a:t>endverantwortliche (physische) Person genannt und auch im Vertrag namhaft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gemacht werden.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Die Kaution ist nur eine Sicherstellung für den Fall der Beschädigung, sie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wird in voller Höhe nach returnieren der schadenfreien Anlage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zurückgegeben.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Die Miete fällt aus, weil ein Verleih nur zu einer Veranstaltung möglich ist,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latin typeface="Arial"/>
                <a:cs typeface="Arial"/>
              </a:rPr>
              <a:t>damit es auch kleineren Vereinen die Möglichkeit haben diese Ausrüstung zu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mieten.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940349"/>
            <a:ext cx="5770402" cy="14955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spc="10" dirty="0">
                <a:latin typeface="Arial"/>
                <a:cs typeface="Arial"/>
              </a:rPr>
              <a:t>Die vermieteten Deko-Teile enthält alle notwendigen Angaben, nicht jedoch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eine Verwendungsgarantie.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Der Vertragspartner ist außerdem für den Betrieb verantwortlich, das heißt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latin typeface="Arial"/>
                <a:cs typeface="Arial"/>
              </a:rPr>
              <a:t>bei der Dekoration müssen beispielsweise ausreichend Vorkehrungen für die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Verwendung durch Minderjährige zur Verfügung stehen. 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spc="10" dirty="0">
                <a:latin typeface="Arial"/>
                <a:cs typeface="Arial"/>
              </a:rPr>
              <a:t>Wenn Du weitere Informationen möchtest, schreib mir mit unten stehendem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Formular oder auf : </a:t>
            </a:r>
            <a:r>
              <a:rPr sz="1400" spc="10" dirty="0">
                <a:solidFill>
                  <a:srgbClr val="0000ff"/>
                </a:solidFill>
                <a:latin typeface="Arial"/>
                <a:cs typeface="Arial"/>
              </a:rPr>
              <a:t>seiser.dance@gmx.at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420747" y="5412359"/>
            <a:ext cx="1582166" cy="9144"/>
          </a:xfrm>
          <a:custGeom>
            <a:avLst/>
            <a:gdLst/>
            <a:ahLst/>
            <a:cxnLst/>
            <a:rect l="l" t="t" r="r" b="b"/>
            <a:pathLst>
              <a:path w="1582166" h="9144">
                <a:moveTo>
                  <a:pt x="0" y="9144"/>
                </a:moveTo>
                <a:lnTo>
                  <a:pt x="0" y="0"/>
                </a:lnTo>
                <a:lnTo>
                  <a:pt x="1582166" y="0"/>
                </a:lnTo>
                <a:lnTo>
                  <a:pt x="1582166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670090"/>
            <a:ext cx="5180661" cy="41529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spc="10" dirty="0">
                <a:latin typeface="Arial"/>
                <a:cs typeface="Arial"/>
              </a:rPr>
              <a:t>Ein Verleih über einen Monat hat finanziell keinen Sinn, da die eigene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Anschaffung billiger ist.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424636"/>
            <a:ext cx="5742662" cy="80943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045389"/>
                </a:solidFill>
                <a:latin typeface="Arial"/>
                <a:cs typeface="Arial"/>
              </a:rPr>
              <a:t>Die Leihgebühr ist 0,00 € da wir die Deko im Sinne unseres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Vereins nur für Feste an  soziale Gruppen und eine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Beteiligung von KULTEGRA binden.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8536051"/>
            <a:ext cx="5808498" cy="81092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Einen gewerblichen Betrieb betreiben wir nicht, dennoch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045389"/>
                </a:solidFill>
                <a:latin typeface="Arial"/>
                <a:cs typeface="Arial"/>
              </a:rPr>
              <a:t>brauchen wir die Sicherstellung für Schadenersatz mit einer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Kaution.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04113"/>
            <a:ext cx="889508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Shisha 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138799"/>
            <a:ext cx="5346145" cy="89519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ein Fest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 Tag (Nacht)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009" spc="10" dirty="0">
                <a:latin typeface="Arial"/>
                <a:cs typeface="Arial"/>
              </a:rPr>
              <a:t>Ausleihen am Nachmittag ab 13:00 h und zurückgeben am nächsten Vormittag bis 11:00 h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234555"/>
            <a:ext cx="5693817" cy="109636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ein Fest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 Wochenende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Ausleihen am Freitag Nachmittag ab 13:00 h und zurückgeben am Montag Vormittag bis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11:00 h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8531860"/>
            <a:ext cx="5693817" cy="109479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mehrere Feste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maximal 10 Tage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Ausleihen am Freitag Nachmittag ab 13:00 h und zurückgeben am Montag Vormittag bis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11:00 h (11. Tag)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1688338"/>
            <a:ext cx="2647950" cy="41624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04113"/>
            <a:ext cx="1156208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Samowar 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253099"/>
            <a:ext cx="5346145" cy="89519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ein Fest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 Tag (Nacht)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009" spc="10" dirty="0">
                <a:latin typeface="Arial"/>
                <a:cs typeface="Arial"/>
              </a:rPr>
              <a:t>Ausleihen am Nachmittag ab 13:00 h und zurückgeben am nächsten Vormittag bis 11:00 h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348855"/>
            <a:ext cx="5697371" cy="109674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ein Fest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 Wochenende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Ausleihen am Freitag Nachmittag ab 13:00 h und zurückgeben am Montag Vormittag bis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11:00 h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8646160"/>
            <a:ext cx="5693817" cy="109479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mehrere Feste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maximal 10 Tage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Ausleihen am Freitag Nachmittag ab 13:00 h und zurückgeben am Montag Vormittag bis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11:00 h (11. Tag)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1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49729" y="1688338"/>
            <a:ext cx="2447925" cy="4286250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4615180" y="4069588"/>
            <a:ext cx="1285875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1079627"/>
            <a:ext cx="991616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Darbuka: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469765"/>
            <a:ext cx="5346145" cy="89519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ein Fest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 Tag (Nacht)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009" spc="10" dirty="0">
                <a:latin typeface="Arial"/>
                <a:cs typeface="Arial"/>
              </a:rPr>
              <a:t>Ausleihen am Nachmittag ab 13:00 h und zurückgeben am nächsten Vormittag bis 11:00 h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565521"/>
            <a:ext cx="5697219" cy="109661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ein Fest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 Wochenende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Ausleihen am Freitag Nachmittag ab 13:00 h und zurückgeben am Montag Vormittag bis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11:00 h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862699"/>
            <a:ext cx="5697067" cy="109484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mehrere Feste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maximal 10 Tage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Ausleihen am Freitag Nachmittag ab 13:00 h und zurückgeben am Montag Vormittag bis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11:00 h (11. Tag)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8158099"/>
            <a:ext cx="5694400" cy="109674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Preise für mehrere Feste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maximal 1 Monat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10" spc="10" dirty="0">
                <a:latin typeface="Arial"/>
                <a:cs typeface="Arial"/>
              </a:rPr>
              <a:t>Ausleihen am Freitag (letzter Freitag im Monat) Nachmittag ab 13:00 h und zurückgeben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am Montag (erster Montag im Monat)Vormittag bis 11:00 h (ca 34 Tage)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Leihgebühr......................................... € 00,00 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Kaution ............................................. € 20,00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1863598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970280" y="724535"/>
            <a:ext cx="5612130" cy="5914390"/>
          </a:xfrm>
          <a:prstGeom prst="rect">
            <a:avLst/>
          </a:prstGeom>
        </p:spPr>
      </p:pic>
      <p:pic>
        <p:nvPicPr>
          <p:cNvPr id="35" name="Image">
            <a:hlinkClick r:id="rId36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7285736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62"/>
          <p:cNvSpPr/>
          <p:nvPr/>
        </p:nvSpPr>
        <p:spPr>
          <a:xfrm>
            <a:off x="881176" y="899160"/>
            <a:ext cx="5798565" cy="2420366"/>
          </a:xfrm>
          <a:custGeom>
            <a:avLst/>
            <a:gdLst/>
            <a:ahLst/>
            <a:cxnLst/>
            <a:rect l="l" t="t" r="r" b="b"/>
            <a:pathLst>
              <a:path w="5798565" h="2420366">
                <a:moveTo>
                  <a:pt x="0" y="242036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420366"/>
                </a:lnTo>
                <a:lnTo>
                  <a:pt x="0" y="24203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881176" y="3319526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881176" y="3510102"/>
            <a:ext cx="5798565" cy="350825"/>
          </a:xfrm>
          <a:custGeom>
            <a:avLst/>
            <a:gdLst/>
            <a:ahLst/>
            <a:cxnLst/>
            <a:rect l="l" t="t" r="r" b="b"/>
            <a:pathLst>
              <a:path w="5798565" h="350825">
                <a:moveTo>
                  <a:pt x="0" y="350825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350825"/>
                </a:lnTo>
                <a:lnTo>
                  <a:pt x="0" y="350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516503"/>
            <a:ext cx="1117955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FAQ´s: </a:t>
            </a:r>
            <a:endParaRPr sz="24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81176" y="3860926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881176" y="4049902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1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1"/>
                </a:lnTo>
                <a:lnTo>
                  <a:pt x="0" y="1905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881176" y="4240403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243847"/>
            <a:ext cx="3835005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529bfa"/>
                </a:solidFill>
                <a:latin typeface="Arial"/>
                <a:cs typeface="Arial"/>
              </a:rPr>
              <a:t>Kann ich den Verein nur finanziell unterstützen?</a:t>
            </a:r>
            <a:endParaRPr sz="13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81176" y="4430903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881176" y="4619879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623323"/>
            <a:ext cx="495285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bb4747"/>
                </a:solidFill>
                <a:latin typeface="Arial"/>
                <a:cs typeface="Arial"/>
              </a:rPr>
              <a:t>Nein </a:t>
            </a:r>
            <a:r>
              <a:rPr sz="1300" spc="10" dirty="0">
                <a:solidFill>
                  <a:srgbClr val="bb4747"/>
                </a:solidFill>
                <a:latin typeface="Arial"/>
                <a:cs typeface="Arial"/>
              </a:rPr>
              <a:t>!</a:t>
            </a:r>
            <a:endParaRPr sz="13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81176" y="4810379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815347"/>
            <a:ext cx="5731964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Man kann sich mit der freiwilligen Auskunft für bestimmte Leistungskategorien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81176" y="4999355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004323"/>
            <a:ext cx="5728121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anmelden. Eine aktive Unterstützung ist natürlich kostenlos mit allen Vorteilen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81176" y="5189855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194823"/>
            <a:ext cx="659877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möglich.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81176" y="5378831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881176" y="5569331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881176" y="5759780"/>
            <a:ext cx="5798565" cy="189280"/>
          </a:xfrm>
          <a:custGeom>
            <a:avLst/>
            <a:gdLst/>
            <a:ahLst/>
            <a:cxnLst/>
            <a:rect l="l" t="t" r="r" b="b"/>
            <a:pathLst>
              <a:path w="5798565" h="189280">
                <a:moveTo>
                  <a:pt x="0" y="189281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9281"/>
                </a:lnTo>
                <a:lnTo>
                  <a:pt x="0" y="1892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763275"/>
            <a:ext cx="4358118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529bfa"/>
                </a:solidFill>
                <a:latin typeface="Arial"/>
                <a:cs typeface="Arial"/>
              </a:rPr>
              <a:t>Kann ich meine Leistung für den Verein unterbrechen?</a:t>
            </a:r>
            <a:endParaRPr sz="13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81176" y="5949061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881176" y="6139561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6143005"/>
            <a:ext cx="358176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bb4747"/>
                </a:solidFill>
                <a:latin typeface="Arial"/>
                <a:cs typeface="Arial"/>
              </a:rPr>
              <a:t>JA !</a:t>
            </a:r>
            <a:endParaRPr sz="13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81176" y="6328537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6333505"/>
            <a:ext cx="5470265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Die angebotene Leistung ist natürlich freiwillig und daher nur nach eigener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81176" y="6519037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6524005"/>
            <a:ext cx="5514653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Zusage verbindlich. Wenn die Leistung von der persönlichen Planung nicht</a:t>
            </a:r>
            <a:endParaRPr sz="130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81176" y="6708013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6712981"/>
            <a:ext cx="5351765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möglich ist, braucht man sich nicht anmelden und ist nicht im Programm.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81176" y="6898513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881176" y="7089013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881176" y="7277989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281433"/>
            <a:ext cx="5185651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529bfa"/>
                </a:solidFill>
                <a:latin typeface="Arial"/>
                <a:cs typeface="Arial"/>
              </a:rPr>
              <a:t>Muss ich alle Aktivitäten erfüllen, wenn ich aktiv angemeldet bin?</a:t>
            </a:r>
            <a:endParaRPr sz="13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81176" y="7468489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881176" y="7657465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660909"/>
            <a:ext cx="504429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bb4747"/>
                </a:solidFill>
                <a:latin typeface="Arial"/>
                <a:cs typeface="Arial"/>
              </a:rPr>
              <a:t>Nein !</a:t>
            </a:r>
            <a:endParaRPr sz="13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81176" y="7847965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852933"/>
            <a:ext cx="5085085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Jeder Mitarbeiter kann frei entscheiden, an welchen Aktivitäten sie/er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81176" y="8036941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041909"/>
            <a:ext cx="1174989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teilnehmen will.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81176" y="8227517"/>
            <a:ext cx="5798565" cy="190805"/>
          </a:xfrm>
          <a:custGeom>
            <a:avLst/>
            <a:gdLst/>
            <a:ahLst/>
            <a:cxnLst/>
            <a:rect l="l" t="t" r="r" b="b"/>
            <a:pathLst>
              <a:path w="5798565" h="190805">
                <a:moveTo>
                  <a:pt x="0" y="190805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805"/>
                </a:lnTo>
                <a:lnTo>
                  <a:pt x="0" y="1908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881176" y="8418322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881176" y="8607298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610742"/>
            <a:ext cx="5109451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529bfa"/>
                </a:solidFill>
                <a:latin typeface="Arial"/>
                <a:cs typeface="Arial"/>
              </a:rPr>
              <a:t>Muss ich bei einer einmal gewählten Aktivität im Verein bleiben?</a:t>
            </a:r>
            <a:endParaRPr sz="13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81176" y="8797798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881176" y="8986774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990218"/>
            <a:ext cx="550149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bb4747"/>
                </a:solidFill>
                <a:latin typeface="Arial"/>
                <a:cs typeface="Arial"/>
              </a:rPr>
              <a:t>Nein ! </a:t>
            </a:r>
            <a:endParaRPr sz="13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81176" y="9177274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9182242"/>
            <a:ext cx="4934866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Wer im Zuge der Vereinstätigkeit merkt, dass eine andere Tätigkeit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81176" y="9367723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9372692"/>
            <a:ext cx="3655172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interessanter sein kann, kann jederzeit wechseln.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7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709930"/>
            <a:ext cx="4286250" cy="2609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bject 95"/>
          <p:cNvSpPr/>
          <p:nvPr/>
        </p:nvSpPr>
        <p:spPr>
          <a:xfrm>
            <a:off x="804976" y="3681095"/>
            <a:ext cx="5952489" cy="2269490"/>
          </a:xfrm>
          <a:custGeom>
            <a:avLst/>
            <a:gdLst/>
            <a:ahLst/>
            <a:cxnLst/>
            <a:rect l="l" t="t" r="r" b="b"/>
            <a:pathLst>
              <a:path w="5952489" h="2269490">
                <a:moveTo>
                  <a:pt x="0" y="2269490"/>
                </a:moveTo>
                <a:lnTo>
                  <a:pt x="0" y="0"/>
                </a:lnTo>
                <a:lnTo>
                  <a:pt x="5952490" y="0"/>
                </a:lnTo>
                <a:lnTo>
                  <a:pt x="5952490" y="2269490"/>
                </a:lnTo>
                <a:lnTo>
                  <a:pt x="0" y="22694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38" name="Image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777107"/>
            <a:ext cx="5761990" cy="5836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889296"/>
            <a:ext cx="5653979" cy="36907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570" b="1" spc="10" dirty="0">
                <a:solidFill>
                  <a:srgbClr val="898989"/>
                </a:solidFill>
                <a:latin typeface="Arial"/>
                <a:cs typeface="Arial"/>
              </a:rPr>
              <a:t>Kunsthandwerksmarkt Hallein 2018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39" name="Image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360799"/>
            <a:ext cx="5761990" cy="190500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3367151" y="4365767"/>
            <a:ext cx="872018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28.02.2018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85164" y="3662807"/>
            <a:ext cx="5990589" cy="18288"/>
          </a:xfrm>
          <a:custGeom>
            <a:avLst/>
            <a:gdLst/>
            <a:ahLst/>
            <a:cxnLst/>
            <a:rect l="l" t="t" r="r" b="b"/>
            <a:pathLst>
              <a:path w="5990589" h="18288">
                <a:moveTo>
                  <a:pt x="0" y="18288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18288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785164" y="5949061"/>
            <a:ext cx="5990589" cy="9144"/>
          </a:xfrm>
          <a:custGeom>
            <a:avLst/>
            <a:gdLst/>
            <a:ahLst/>
            <a:cxnLst/>
            <a:rect l="l" t="t" r="r" b="b"/>
            <a:pathLst>
              <a:path w="5990589" h="9144">
                <a:moveTo>
                  <a:pt x="0" y="9144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803452" y="5852744"/>
            <a:ext cx="5954013" cy="96317"/>
          </a:xfrm>
          <a:custGeom>
            <a:avLst/>
            <a:gdLst/>
            <a:ahLst/>
            <a:cxnLst/>
            <a:rect l="l" t="t" r="r" b="b"/>
            <a:pathLst>
              <a:path w="5954013" h="96317">
                <a:moveTo>
                  <a:pt x="0" y="96317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317"/>
                </a:lnTo>
                <a:lnTo>
                  <a:pt x="0" y="96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803452" y="3681095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785164" y="3681095"/>
            <a:ext cx="18288" cy="2267966"/>
          </a:xfrm>
          <a:custGeom>
            <a:avLst/>
            <a:gdLst/>
            <a:ahLst/>
            <a:cxnLst/>
            <a:rect l="l" t="t" r="r" b="b"/>
            <a:pathLst>
              <a:path w="18288" h="2267966">
                <a:moveTo>
                  <a:pt x="0" y="2267966"/>
                </a:moveTo>
                <a:lnTo>
                  <a:pt x="0" y="0"/>
                </a:lnTo>
                <a:lnTo>
                  <a:pt x="18288" y="0"/>
                </a:lnTo>
                <a:lnTo>
                  <a:pt x="18288" y="2267966"/>
                </a:lnTo>
                <a:lnTo>
                  <a:pt x="0" y="2267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6757416" y="3681095"/>
            <a:ext cx="18288" cy="2267966"/>
          </a:xfrm>
          <a:custGeom>
            <a:avLst/>
            <a:gdLst/>
            <a:ahLst/>
            <a:cxnLst/>
            <a:rect l="l" t="t" r="r" b="b"/>
            <a:pathLst>
              <a:path w="18288" h="2267966">
                <a:moveTo>
                  <a:pt x="0" y="2267966"/>
                </a:moveTo>
                <a:lnTo>
                  <a:pt x="0" y="0"/>
                </a:lnTo>
                <a:lnTo>
                  <a:pt x="18288" y="0"/>
                </a:lnTo>
                <a:lnTo>
                  <a:pt x="18288" y="2267966"/>
                </a:lnTo>
                <a:lnTo>
                  <a:pt x="0" y="2267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804976" y="5967425"/>
            <a:ext cx="5952489" cy="3958082"/>
          </a:xfrm>
          <a:custGeom>
            <a:avLst/>
            <a:gdLst/>
            <a:ahLst/>
            <a:cxnLst/>
            <a:rect l="l" t="t" r="r" b="b"/>
            <a:pathLst>
              <a:path w="5952489" h="3958082">
                <a:moveTo>
                  <a:pt x="0" y="3958082"/>
                </a:moveTo>
                <a:lnTo>
                  <a:pt x="0" y="0"/>
                </a:lnTo>
                <a:lnTo>
                  <a:pt x="5952490" y="0"/>
                </a:lnTo>
                <a:lnTo>
                  <a:pt x="5952490" y="3958082"/>
                </a:lnTo>
                <a:lnTo>
                  <a:pt x="0" y="3958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40" name="Image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063361"/>
            <a:ext cx="5761990" cy="190500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253861"/>
            <a:ext cx="5761990" cy="199644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269497"/>
            <a:ext cx="5281427" cy="18335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9" spc="10" dirty="0">
                <a:latin typeface="Arial"/>
                <a:cs typeface="Arial"/>
              </a:rPr>
              <a:t>Nachdem sich eine lange gesundheitliche Pause eingestellt hat, möchten wir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453505"/>
            <a:ext cx="5761990" cy="20116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469141"/>
            <a:ext cx="2564868" cy="18335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Arial"/>
                <a:cs typeface="Arial"/>
              </a:rPr>
              <a:t>wieder, vorerst langsam beginnen ','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568319" y="6469141"/>
            <a:ext cx="178964" cy="18335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Arial"/>
                <a:cs typeface="Arial"/>
              </a:rPr>
              <a:t>'),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3" name="Image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654673"/>
            <a:ext cx="5761990" cy="201168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855841"/>
            <a:ext cx="5761990" cy="2468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876621"/>
            <a:ext cx="5138771" cy="22579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latin typeface="Arial"/>
                <a:cs typeface="Arial"/>
              </a:rPr>
              <a:t>So stehen wir erst mal nach 20 Jahren wieder am Halleiner</a:t>
            </a:r>
            <a:r>
              <a:rPr sz="1210" spc="10" dirty="0">
                <a:latin typeface="Arial"/>
                <a:cs typeface="Arial"/>
              </a:rPr>
              <a:t> 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102729"/>
            <a:ext cx="5761990" cy="199644"/>
          </a:xfrm>
          <a:prstGeom prst="rect">
            <a:avLst/>
          </a:prstGeom>
        </p:spPr>
      </p:pic>
      <p:pic>
        <p:nvPicPr>
          <p:cNvPr id="46" name="Image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302373"/>
            <a:ext cx="5761990" cy="20116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318009"/>
            <a:ext cx="5750186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spc="10" dirty="0">
                <a:latin typeface="Arial"/>
                <a:cs typeface="Arial"/>
              </a:rPr>
              <a:t>Kunsthandwerksmarkt 2018 am Samstag den 02.Juni und am Sonntag den 03.Juni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7" name="Image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503541"/>
            <a:ext cx="5761990" cy="20116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519177"/>
            <a:ext cx="1539862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Arial"/>
                <a:cs typeface="Arial"/>
              </a:rPr>
              <a:t>2018 in der Altstadt.,'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541143" y="7519177"/>
            <a:ext cx="178710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Arial"/>
                <a:cs typeface="Arial"/>
              </a:rPr>
              <a:t>'),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8" name="Image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704709"/>
            <a:ext cx="5761990" cy="199644"/>
          </a:xfrm>
          <a:prstGeom prst="rect">
            <a:avLst/>
          </a:prstGeom>
        </p:spPr>
      </p:pic>
      <p:pic>
        <p:nvPicPr>
          <p:cNvPr id="49" name="Image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904353"/>
            <a:ext cx="5761990" cy="20116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1586738" y="7919989"/>
            <a:ext cx="4437783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9" spc="10" dirty="0">
                <a:latin typeface="Arial"/>
                <a:cs typeface="Arial"/>
              </a:rPr>
              <a:t>Wir dürfen ausstellen und hoffentlich auch ein wenig verkaufen.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105597"/>
            <a:ext cx="5761990" cy="201473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307070"/>
            <a:ext cx="5761990" cy="199644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905560" y="8322706"/>
            <a:ext cx="5797316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spc="10" dirty="0">
                <a:latin typeface="Arial"/>
                <a:cs typeface="Arial"/>
              </a:rPr>
              <a:t>Wie immer, bei uns gibt es was zum Kosten, Maamoul Kekse ein Originalrezept aus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506714"/>
            <a:ext cx="5761990" cy="20116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1687322" y="8522350"/>
            <a:ext cx="4236616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latin typeface="Arial"/>
                <a:cs typeface="Arial"/>
              </a:rPr>
              <a:t>Ägypten in kleinen Kostproben gegen Spende für den SALEM.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3" name="Image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707882"/>
            <a:ext cx="5761990" cy="201168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909050"/>
            <a:ext cx="5761990" cy="199644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2702687" y="8924686"/>
            <a:ext cx="2204361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spc="10" dirty="0">
                <a:latin typeface="Arial"/>
                <a:cs typeface="Arial"/>
              </a:rPr>
              <a:t>Wir freuen uns schon auf Euch!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5" name="Image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108694"/>
            <a:ext cx="5761990" cy="20116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3135503" y="9124330"/>
            <a:ext cx="1338729" cy="1833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9" spc="10" dirty="0">
                <a:latin typeface="Arial"/>
                <a:cs typeface="Arial"/>
              </a:rPr>
              <a:t>Bis JUNI in Hallein.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6" name="Image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309811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335719"/>
            <a:ext cx="5714847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Unsere heutige Kostprobe, aus Kusharie wurde letztlich nichts, da Nudeln bei Sommertemperaturen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57" name="Image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50640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533839"/>
            <a:ext cx="470676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sauer werden. Daher nehmen wir ein typisch ägyptisches Sommer- Tages- Gericht.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85164" y="5958205"/>
            <a:ext cx="5990589" cy="9144"/>
          </a:xfrm>
          <a:custGeom>
            <a:avLst/>
            <a:gdLst/>
            <a:ahLst/>
            <a:cxnLst/>
            <a:rect l="l" t="t" r="r" b="b"/>
            <a:pathLst>
              <a:path w="5990589" h="9144">
                <a:moveTo>
                  <a:pt x="0" y="9144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785164" y="9925507"/>
            <a:ext cx="5990589" cy="18288"/>
          </a:xfrm>
          <a:custGeom>
            <a:avLst/>
            <a:gdLst/>
            <a:ahLst/>
            <a:cxnLst/>
            <a:rect l="l" t="t" r="r" b="b"/>
            <a:pathLst>
              <a:path w="5990589" h="18288">
                <a:moveTo>
                  <a:pt x="0" y="18288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18288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803452" y="9829495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803452" y="5967349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785164" y="5967425"/>
            <a:ext cx="18288" cy="3958082"/>
          </a:xfrm>
          <a:custGeom>
            <a:avLst/>
            <a:gdLst/>
            <a:ahLst/>
            <a:cxnLst/>
            <a:rect l="l" t="t" r="r" b="b"/>
            <a:pathLst>
              <a:path w="18288" h="3958082">
                <a:moveTo>
                  <a:pt x="0" y="3958082"/>
                </a:moveTo>
                <a:lnTo>
                  <a:pt x="0" y="0"/>
                </a:lnTo>
                <a:lnTo>
                  <a:pt x="18288" y="0"/>
                </a:lnTo>
                <a:lnTo>
                  <a:pt x="18288" y="3958082"/>
                </a:lnTo>
                <a:lnTo>
                  <a:pt x="0" y="3958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6757416" y="5967425"/>
            <a:ext cx="18288" cy="3958082"/>
          </a:xfrm>
          <a:custGeom>
            <a:avLst/>
            <a:gdLst/>
            <a:ahLst/>
            <a:cxnLst/>
            <a:rect l="l" t="t" r="r" b="b"/>
            <a:pathLst>
              <a:path w="18288" h="3958082">
                <a:moveTo>
                  <a:pt x="0" y="3958082"/>
                </a:moveTo>
                <a:lnTo>
                  <a:pt x="0" y="0"/>
                </a:lnTo>
                <a:lnTo>
                  <a:pt x="18288" y="0"/>
                </a:lnTo>
                <a:lnTo>
                  <a:pt x="18288" y="3958082"/>
                </a:lnTo>
                <a:lnTo>
                  <a:pt x="0" y="3958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58" name="Image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2609850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3415411" y="6466586"/>
            <a:ext cx="142875" cy="142875"/>
          </a:xfrm>
          <a:prstGeom prst="rect">
            <a:avLst/>
          </a:prstGeom>
        </p:spPr>
      </p:pic>
      <p:pic>
        <p:nvPicPr>
          <p:cNvPr id="60" name="Image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387981" y="7516114"/>
            <a:ext cx="142875" cy="142875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962275" y="4643247"/>
            <a:ext cx="1209675" cy="1209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object 109"/>
          <p:cNvSpPr/>
          <p:nvPr/>
        </p:nvSpPr>
        <p:spPr>
          <a:xfrm>
            <a:off x="804976" y="908253"/>
            <a:ext cx="5952489" cy="8852662"/>
          </a:xfrm>
          <a:custGeom>
            <a:avLst/>
            <a:gdLst/>
            <a:ahLst/>
            <a:cxnLst/>
            <a:rect l="l" t="t" r="r" b="b"/>
            <a:pathLst>
              <a:path w="5952489" h="8852662">
                <a:moveTo>
                  <a:pt x="0" y="8852662"/>
                </a:moveTo>
                <a:lnTo>
                  <a:pt x="0" y="0"/>
                </a:lnTo>
                <a:lnTo>
                  <a:pt x="5952490" y="0"/>
                </a:lnTo>
                <a:lnTo>
                  <a:pt x="5952490" y="8852662"/>
                </a:lnTo>
                <a:lnTo>
                  <a:pt x="0" y="8852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62" name="Image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004265"/>
            <a:ext cx="5761990" cy="323393"/>
          </a:xfrm>
          <a:prstGeom prst="rect">
            <a:avLst/>
          </a:prstGeom>
        </p:spPr>
      </p:pic>
      <p:pic>
        <p:nvPicPr>
          <p:cNvPr id="63" name="Image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327658"/>
            <a:ext cx="5761990" cy="641604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327430"/>
            <a:ext cx="3836096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Agyptisch Maamoul Kekse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64" name="Image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1766571"/>
            <a:ext cx="5798565" cy="12191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969262"/>
            <a:ext cx="5761990" cy="323088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292350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319782"/>
            <a:ext cx="610756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b="1" spc="10" dirty="0">
                <a:latin typeface="Arial"/>
                <a:cs typeface="Arial"/>
              </a:rPr>
              <a:t>ZUTATEN</a:t>
            </a:r>
            <a:r>
              <a:rPr sz="1009" spc="10" dirty="0">
                <a:latin typeface="Calibri"/>
                <a:cs typeface="Calibri"/>
              </a:rPr>
              <a:t>: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67" name="Image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615438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642870"/>
            <a:ext cx="34105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400 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2642870"/>
            <a:ext cx="32581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Mehl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8" name="Image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938526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965958"/>
            <a:ext cx="34105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300 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2965958"/>
            <a:ext cx="392875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Butter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9" name="Image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261690"/>
            <a:ext cx="5761990" cy="3233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289046"/>
            <a:ext cx="34105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200 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3289046"/>
            <a:ext cx="1452436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fein gemahlene Mandeln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0" name="Image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58508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612514"/>
            <a:ext cx="34105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100 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3612514"/>
            <a:ext cx="411544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Zucker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1" name="Image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90817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935602"/>
            <a:ext cx="344107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4 Stk.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3935602"/>
            <a:ext cx="37306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Eigelb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2" name="Image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23125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258691"/>
            <a:ext cx="67171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4 Päckchen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4258691"/>
            <a:ext cx="78644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Vanillezucker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3" name="Image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55434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581779"/>
            <a:ext cx="3684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Etwas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4581779"/>
            <a:ext cx="1645984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Puderzucker zum Bestäuben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4" name="Image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877435"/>
            <a:ext cx="5761990" cy="323088"/>
          </a:xfrm>
          <a:prstGeom prst="rect">
            <a:avLst/>
          </a:prstGeom>
        </p:spPr>
      </p:pic>
      <p:pic>
        <p:nvPicPr>
          <p:cNvPr id="75" name="Image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20052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227955"/>
            <a:ext cx="89879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919" b="1" spc="10" dirty="0">
                <a:latin typeface="Arial"/>
                <a:cs typeface="Arial"/>
              </a:rPr>
              <a:t>ZUBEREITUNG</a:t>
            </a:r>
            <a:r>
              <a:rPr sz="919" spc="10" dirty="0">
                <a:latin typeface="Calibri"/>
                <a:cs typeface="Calibri"/>
              </a:rPr>
              <a:t>: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6" name="Image"/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523610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549519"/>
            <a:ext cx="554480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Alle Zutaten, bis auf den Puderzucker, zügig und gründlich mit den Händen zu einem Teig kneten.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7" name="Image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720156"/>
            <a:ext cx="5761990" cy="3233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747639"/>
            <a:ext cx="372492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Anschließend den Teig für 1 ½  Stunde in den Kühlschrank geben.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8" name="Image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043549"/>
            <a:ext cx="5761990" cy="19507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069457"/>
            <a:ext cx="563712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Anschließend den Teig portionsweise in den Maamoul-Löffel drücken und vorsichtig wieder heraus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9" name="Image"/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23862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266053"/>
            <a:ext cx="52693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klopfen. 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0" name="Image"/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561709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587617"/>
            <a:ext cx="565613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Kekse im vorgeheiztem Backofen bei 175°C 30 Minuten backen, je nach Größe der Kekse länger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1" name="Image"/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758305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785737"/>
            <a:ext cx="109234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oder etwas kürzer.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2" name="Image"/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08139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108825"/>
            <a:ext cx="302083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noch warmen Kekse mit Puderzucker bestäuben.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3" name="Image"/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40448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431913"/>
            <a:ext cx="76010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Anmerkung: 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4" name="Image"/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727569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753477"/>
            <a:ext cx="568874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Maamoul-Löffel gibt es in gut sortierten türkisch/arabisch Geschäften in verschiedenen Größen und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5" name="Image"/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924165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951597"/>
            <a:ext cx="108472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Designs zu kaufen.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6" name="Image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247329"/>
            <a:ext cx="5761990" cy="323393"/>
          </a:xfrm>
          <a:prstGeom prst="rect">
            <a:avLst/>
          </a:prstGeom>
        </p:spPr>
      </p:pic>
      <p:pic>
        <p:nvPicPr>
          <p:cNvPr id="87" name="Image"/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570722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5164582" y="8598154"/>
            <a:ext cx="152850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(Quelle: </a:t>
            </a:r>
            <a:r>
              <a:rPr sz="1070" spc="10" dirty="0">
                <a:solidFill>
                  <a:srgbClr val="0000ff"/>
                </a:solidFill>
                <a:latin typeface="Calibri"/>
                <a:cs typeface="Calibri"/>
              </a:rPr>
              <a:t>www.kochbar.de</a:t>
            </a:r>
            <a:r>
              <a:rPr sz="1070" spc="10" dirty="0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8" name="Image">
            <a:hlinkClick r:id="rId89"/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5647690" y="8718550"/>
            <a:ext cx="972617" cy="9144"/>
          </a:xfrm>
          <a:prstGeom prst="rect">
            <a:avLst/>
          </a:prstGeom>
        </p:spPr>
      </p:pic>
      <p:pic>
        <p:nvPicPr>
          <p:cNvPr id="90" name="Image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893810"/>
            <a:ext cx="5761990" cy="323088"/>
          </a:xfrm>
          <a:prstGeom prst="rect">
            <a:avLst/>
          </a:prstGeom>
        </p:spPr>
      </p:pic>
      <p:pic>
        <p:nvPicPr>
          <p:cNvPr id="91" name="Image"/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216847"/>
            <a:ext cx="5761990" cy="44805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263329"/>
            <a:ext cx="4376217" cy="219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latin typeface="Arial"/>
                <a:cs typeface="Arial"/>
              </a:rPr>
              <a:t>Weitere Ägyptische Rezepte für Interessierte: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85164" y="899160"/>
            <a:ext cx="5990589" cy="9144"/>
          </a:xfrm>
          <a:custGeom>
            <a:avLst/>
            <a:gdLst/>
            <a:ahLst/>
            <a:cxnLst/>
            <a:rect l="l" t="t" r="r" b="b"/>
            <a:pathLst>
              <a:path w="5990589" h="9144">
                <a:moveTo>
                  <a:pt x="0" y="9144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785164" y="9760915"/>
            <a:ext cx="5990589" cy="18288"/>
          </a:xfrm>
          <a:custGeom>
            <a:avLst/>
            <a:gdLst/>
            <a:ahLst/>
            <a:cxnLst/>
            <a:rect l="l" t="t" r="r" b="b"/>
            <a:pathLst>
              <a:path w="5990589" h="18288">
                <a:moveTo>
                  <a:pt x="0" y="18288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18288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803452" y="9664903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803452" y="908304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785164" y="908253"/>
            <a:ext cx="18288" cy="8852662"/>
          </a:xfrm>
          <a:custGeom>
            <a:avLst/>
            <a:gdLst/>
            <a:ahLst/>
            <a:cxnLst/>
            <a:rect l="l" t="t" r="r" b="b"/>
            <a:pathLst>
              <a:path w="18288" h="8852662">
                <a:moveTo>
                  <a:pt x="0" y="8852662"/>
                </a:moveTo>
                <a:lnTo>
                  <a:pt x="0" y="0"/>
                </a:lnTo>
                <a:lnTo>
                  <a:pt x="18288" y="0"/>
                </a:lnTo>
                <a:lnTo>
                  <a:pt x="18288" y="8852662"/>
                </a:lnTo>
                <a:lnTo>
                  <a:pt x="0" y="8852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6757416" y="908253"/>
            <a:ext cx="18288" cy="8852662"/>
          </a:xfrm>
          <a:custGeom>
            <a:avLst/>
            <a:gdLst/>
            <a:ahLst/>
            <a:cxnLst/>
            <a:rect l="l" t="t" r="r" b="b"/>
            <a:pathLst>
              <a:path w="18288" h="8852662">
                <a:moveTo>
                  <a:pt x="0" y="8852662"/>
                </a:moveTo>
                <a:lnTo>
                  <a:pt x="0" y="0"/>
                </a:lnTo>
                <a:lnTo>
                  <a:pt x="18288" y="0"/>
                </a:lnTo>
                <a:lnTo>
                  <a:pt x="18288" y="8852662"/>
                </a:lnTo>
                <a:lnTo>
                  <a:pt x="0" y="8852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bject 116"/>
          <p:cNvSpPr/>
          <p:nvPr/>
        </p:nvSpPr>
        <p:spPr>
          <a:xfrm>
            <a:off x="804976" y="908253"/>
            <a:ext cx="5952489" cy="8963914"/>
          </a:xfrm>
          <a:custGeom>
            <a:avLst/>
            <a:gdLst/>
            <a:ahLst/>
            <a:cxnLst/>
            <a:rect l="l" t="t" r="r" b="b"/>
            <a:pathLst>
              <a:path w="5952489" h="8963914">
                <a:moveTo>
                  <a:pt x="0" y="8963914"/>
                </a:moveTo>
                <a:lnTo>
                  <a:pt x="0" y="0"/>
                </a:lnTo>
                <a:lnTo>
                  <a:pt x="5952490" y="0"/>
                </a:lnTo>
                <a:lnTo>
                  <a:pt x="5952490" y="8963914"/>
                </a:lnTo>
                <a:lnTo>
                  <a:pt x="0" y="89639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92" name="Image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004265"/>
            <a:ext cx="5761990" cy="323393"/>
          </a:xfrm>
          <a:prstGeom prst="rect">
            <a:avLst/>
          </a:prstGeom>
        </p:spPr>
      </p:pic>
      <p:pic>
        <p:nvPicPr>
          <p:cNvPr id="93" name="Image"/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327658"/>
            <a:ext cx="5761990" cy="641604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327430"/>
            <a:ext cx="3769039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Agyptische Eid Platzchen 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94" name="Image"/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1766571"/>
            <a:ext cx="5798565" cy="12191"/>
          </a:xfrm>
          <a:prstGeom prst="rect">
            <a:avLst/>
          </a:prstGeom>
        </p:spPr>
      </p:pic>
      <p:pic>
        <p:nvPicPr>
          <p:cNvPr id="95" name="Image"/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969262"/>
            <a:ext cx="5761990" cy="376428"/>
          </a:xfrm>
          <a:prstGeom prst="rect">
            <a:avLst/>
          </a:prstGeom>
        </p:spPr>
      </p:pic>
      <p:pic>
        <p:nvPicPr>
          <p:cNvPr id="96" name="Image"/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345689"/>
            <a:ext cx="5761990" cy="37642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382646"/>
            <a:ext cx="706234" cy="171353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Zutaten :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97" name="Image"/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722118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749549"/>
            <a:ext cx="243523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500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2749549"/>
            <a:ext cx="9721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2749549"/>
            <a:ext cx="1232980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Butter (für das Ghee)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8" name="Image"/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045206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072637"/>
            <a:ext cx="101791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3072637"/>
            <a:ext cx="309055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Prise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3072637"/>
            <a:ext cx="1089724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Salz (für das Ghee)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9" name="Image"/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368370"/>
            <a:ext cx="5761990" cy="3233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395725"/>
            <a:ext cx="243523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600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3395725"/>
            <a:ext cx="9721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3395725"/>
            <a:ext cx="32581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Mehl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0" name="Image"/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69176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719195"/>
            <a:ext cx="243523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250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3719195"/>
            <a:ext cx="9721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3719195"/>
            <a:ext cx="1696276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Ghee (vom selbstgemachten)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01" name="Image"/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014851"/>
            <a:ext cx="5761990" cy="323087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042283"/>
            <a:ext cx="17341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60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4042283"/>
            <a:ext cx="174943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ml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4042283"/>
            <a:ext cx="347155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Milch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2" name="Image"/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33793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365371"/>
            <a:ext cx="1017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4365371"/>
            <a:ext cx="15817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4365371"/>
            <a:ext cx="74377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Trockenhefe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3" name="Image"/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66102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688459"/>
            <a:ext cx="1017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4688459"/>
            <a:ext cx="15817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4688459"/>
            <a:ext cx="78797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Kristallzucker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04" name="Image"/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984115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011547"/>
            <a:ext cx="20847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0.5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5011547"/>
            <a:ext cx="15817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TL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5011547"/>
            <a:ext cx="28771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Zimt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5" name="Image"/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30720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334635"/>
            <a:ext cx="1017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5334635"/>
            <a:ext cx="15817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5334635"/>
            <a:ext cx="39897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Sesam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6" name="Image"/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630240"/>
            <a:ext cx="5761990" cy="376732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006973"/>
            <a:ext cx="5761990" cy="37642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043930"/>
            <a:ext cx="1178674" cy="17135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latin typeface="Arial"/>
                <a:cs typeface="Arial"/>
              </a:rPr>
              <a:t>Für die Füllung: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8" name="Image"/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38340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410833"/>
            <a:ext cx="1017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6410833"/>
            <a:ext cx="15817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6410833"/>
            <a:ext cx="32581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Mehl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9" name="Image"/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70648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733921"/>
            <a:ext cx="1017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6733921"/>
            <a:ext cx="15817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6733921"/>
            <a:ext cx="169627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Ghee (vom selbstgemachten)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0" name="Image"/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02957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057009"/>
            <a:ext cx="24352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250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7057009"/>
            <a:ext cx="9721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7057009"/>
            <a:ext cx="36391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Honig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1" name="Image"/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352665"/>
            <a:ext cx="5761990" cy="32461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380097"/>
            <a:ext cx="1017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7380097"/>
            <a:ext cx="15817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TL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7380097"/>
            <a:ext cx="39897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Sesam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2" name="Image"/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67727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704709"/>
            <a:ext cx="24352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250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348994" y="7704709"/>
            <a:ext cx="9721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7704709"/>
            <a:ext cx="58070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Walnüsse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3" name="Image"/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000441"/>
            <a:ext cx="5761990" cy="323393"/>
          </a:xfrm>
          <a:prstGeom prst="rect">
            <a:avLst/>
          </a:prstGeom>
        </p:spPr>
      </p:pic>
      <p:pic>
        <p:nvPicPr>
          <p:cNvPr id="114" name="Image"/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323834"/>
            <a:ext cx="5761990" cy="376428"/>
          </a:xfrm>
          <a:prstGeom prst="rect">
            <a:avLst/>
          </a:prstGeom>
        </p:spPr>
      </p:pic>
      <p:pic>
        <p:nvPicPr>
          <p:cNvPr id="115" name="Image"/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700262"/>
            <a:ext cx="5761990" cy="376428"/>
          </a:xfrm>
          <a:prstGeom prst="rect">
            <a:avLst/>
          </a:prstGeom>
        </p:spPr>
      </p:pic>
      <p:pic>
        <p:nvPicPr>
          <p:cNvPr id="116" name="Image"/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076639"/>
            <a:ext cx="5761990" cy="37642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113647"/>
            <a:ext cx="988174" cy="17135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Zubereitung: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17" name="Image"/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45306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480499"/>
            <a:ext cx="3310395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Für Ägyptische Eid Plätzchen zu Beginn  Ghee zubereiten.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785164" y="899160"/>
            <a:ext cx="5990589" cy="9144"/>
          </a:xfrm>
          <a:custGeom>
            <a:avLst/>
            <a:gdLst/>
            <a:ahLst/>
            <a:cxnLst/>
            <a:rect l="l" t="t" r="r" b="b"/>
            <a:pathLst>
              <a:path w="5990589" h="9144">
                <a:moveTo>
                  <a:pt x="0" y="9144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785164" y="9872167"/>
            <a:ext cx="5990589" cy="18288"/>
          </a:xfrm>
          <a:custGeom>
            <a:avLst/>
            <a:gdLst/>
            <a:ahLst/>
            <a:cxnLst/>
            <a:rect l="l" t="t" r="r" b="b"/>
            <a:pathLst>
              <a:path w="5990589" h="18288">
                <a:moveTo>
                  <a:pt x="0" y="18288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18288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803452" y="9776155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803452" y="908304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785164" y="908253"/>
            <a:ext cx="18288" cy="8963914"/>
          </a:xfrm>
          <a:custGeom>
            <a:avLst/>
            <a:gdLst/>
            <a:ahLst/>
            <a:cxnLst/>
            <a:rect l="l" t="t" r="r" b="b"/>
            <a:pathLst>
              <a:path w="18288" h="8963914">
                <a:moveTo>
                  <a:pt x="0" y="8963914"/>
                </a:moveTo>
                <a:lnTo>
                  <a:pt x="0" y="0"/>
                </a:lnTo>
                <a:lnTo>
                  <a:pt x="18288" y="0"/>
                </a:lnTo>
                <a:lnTo>
                  <a:pt x="18288" y="8963914"/>
                </a:lnTo>
                <a:lnTo>
                  <a:pt x="0" y="89639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6757416" y="908253"/>
            <a:ext cx="18288" cy="8963914"/>
          </a:xfrm>
          <a:custGeom>
            <a:avLst/>
            <a:gdLst/>
            <a:ahLst/>
            <a:cxnLst/>
            <a:rect l="l" t="t" r="r" b="b"/>
            <a:pathLst>
              <a:path w="18288" h="8963914">
                <a:moveTo>
                  <a:pt x="0" y="8963914"/>
                </a:moveTo>
                <a:lnTo>
                  <a:pt x="0" y="0"/>
                </a:lnTo>
                <a:lnTo>
                  <a:pt x="18288" y="0"/>
                </a:lnTo>
                <a:lnTo>
                  <a:pt x="18288" y="8963914"/>
                </a:lnTo>
                <a:lnTo>
                  <a:pt x="0" y="89639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bject 123"/>
          <p:cNvSpPr/>
          <p:nvPr/>
        </p:nvSpPr>
        <p:spPr>
          <a:xfrm>
            <a:off x="804976" y="908253"/>
            <a:ext cx="5952489" cy="8570722"/>
          </a:xfrm>
          <a:custGeom>
            <a:avLst/>
            <a:gdLst/>
            <a:ahLst/>
            <a:cxnLst/>
            <a:rect l="l" t="t" r="r" b="b"/>
            <a:pathLst>
              <a:path w="5952489" h="8570722">
                <a:moveTo>
                  <a:pt x="0" y="8570722"/>
                </a:moveTo>
                <a:lnTo>
                  <a:pt x="0" y="0"/>
                </a:lnTo>
                <a:lnTo>
                  <a:pt x="5952490" y="0"/>
                </a:lnTo>
                <a:lnTo>
                  <a:pt x="5952490" y="8570722"/>
                </a:lnTo>
                <a:lnTo>
                  <a:pt x="0" y="8570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118" name="Image"/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004264"/>
            <a:ext cx="5761990" cy="19690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030223"/>
            <a:ext cx="549433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Dazu die Butter mit Salz in einen Topf geben und bei mittlerer Hitze zum Schmelzen bringen. Die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9" name="Image"/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201166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227073"/>
            <a:ext cx="541367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Butter dann vorsichtig weiterköcheln lassen. Nach einiger Zeit bildet sich an der Oberfläche ein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0" name="Image"/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397762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425194"/>
            <a:ext cx="1914157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weißer Schaum, den abschöpfen.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1" name="Image"/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720850"/>
            <a:ext cx="5761990" cy="19507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746758"/>
            <a:ext cx="539029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Butter für etwa vier Stunden weiter köcheln lassen und immer wieder den weißen Schaum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2" name="Image"/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915922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943354"/>
            <a:ext cx="2903487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abschöpfen. Am Ende soll die Butter fast klar sein. 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3" name="Image"/>
          <p:cNvPicPr>
            <a:picLocks noChangeAspect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239010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264918"/>
            <a:ext cx="5758506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Nun das Mehl und die Zimtmischung in eine tiefe Schüssel geben. In der Mitte eine Mulde formen. In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4" name="Image"/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435606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463037"/>
            <a:ext cx="4561981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diese Mulde Sesam geben und anschließend sehr vorsichtig das Ghee einfüllen. 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5" name="Image"/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758694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786125"/>
            <a:ext cx="4447682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Danach alles mit einem Holzlöffel verrühren und 15 Minuten abkühlen lassen.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081782"/>
            <a:ext cx="5761990" cy="196595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107689"/>
            <a:ext cx="577081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In der Zwischenzeit Milch in einem Topf erwärmen den Zucker und die Trockenhefe einrühren. Wenn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7" name="Image"/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278378"/>
            <a:ext cx="5761990" cy="195071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304285"/>
            <a:ext cx="5496854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Mehlmischung abgekühlt ist, diese noch mal mit den Händen durchkneten. Anschließend die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473526"/>
            <a:ext cx="5761990" cy="196901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499738"/>
            <a:ext cx="545899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warme Milchmischung dazugeben und alles gut vermischen, bis sich ein homogener Teig ergibt.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9" name="Image"/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67042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697859"/>
            <a:ext cx="2246389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Diesen für eine Stunde beiseite stellen.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0" name="Image"/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993515"/>
            <a:ext cx="5761990" cy="196595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019422"/>
            <a:ext cx="5065575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Währenddessen Butter und Ghee in einer Pfanne zum Schmelzen bringen und mit einem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1" name="Image"/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19011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217543"/>
            <a:ext cx="216714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Schneebesen kräftig Mehl einrühren. 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2" name="Image"/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513199"/>
            <a:ext cx="5761990" cy="19507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539107"/>
            <a:ext cx="562837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Wenn diese Mischung golden wird, vom Herd nehmen und Sesam, Honig und Walnüsse einrühren.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3" name="Image"/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708271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734179"/>
            <a:ext cx="5502805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Pfanne anschließend wieder auf den Herd stellen und bei niedriger Hitze, die Masse so lange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4" name="Image"/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90486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932299"/>
            <a:ext cx="236373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rühren, bis sie beginnt, sich zu verdicken.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5" name="Image"/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227955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255387"/>
            <a:ext cx="544894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Vom Herd nehmen und abkühlen lassen, danach haselnussgroße Kugeln aus der Masse formen.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6" name="Image"/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551043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576951"/>
            <a:ext cx="5727245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Den Ofen auf 175°C vorheizen, in der Zwischenzeit ein Stück aus dem Teig nehmen, in die Mitte eine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7" name="Image"/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747588"/>
            <a:ext cx="5761990" cy="195377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773547"/>
            <a:ext cx="5597104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Nusskugel drücken und aus dem Teig einen Ball formen. Den Ball an der Oberseite mit einer Gabel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8" name="Image"/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942965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968873"/>
            <a:ext cx="568865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oder einem anderen Instrument schön verzieren. Genauso auch mit dem restlichen Teig und Kugeln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9" name="Image"/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13956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166993"/>
            <a:ext cx="65495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verfahren. 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40" name="Image"/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462649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488557"/>
            <a:ext cx="562804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Das Gebäck dann für 15 Minuten in den Ofen stellen und herausnehmen, wenn sie goldbraun sind.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1" name="Image"/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659245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686677"/>
            <a:ext cx="438976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Anschließend abkühlen lassen und vor dem Servieren in Staubzucker wälzen.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2" name="Image"/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98233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009765"/>
            <a:ext cx="71134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Rezept-Tipp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3" name="Image"/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305421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331329"/>
            <a:ext cx="5455915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Ägyptischen Eid Plätzchen schmecken besonders gut zu Kaffee oder schwarzem Tee. Für ein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4" name="Image"/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502017"/>
            <a:ext cx="5761990" cy="19507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527925"/>
            <a:ext cx="5783584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schönes Muster auf den Plätzchen eignet sich auch ein spezieller Holzlöffel, der innen ein Muster hat.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5" name="Image"/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69708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724521"/>
            <a:ext cx="406934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Diese Löffel lassen sich auf jedem Nahostmarkt oder –Geschäft finden. 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6" name="Image"/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020177"/>
            <a:ext cx="5761990" cy="201168"/>
          </a:xfrm>
          <a:prstGeom prst="rect">
            <a:avLst/>
          </a:prstGeom>
        </p:spPr>
      </p:pic>
      <p:pic>
        <p:nvPicPr>
          <p:cNvPr id="147" name="Image"/>
          <p:cNvPicPr>
            <a:picLocks noChangeAspect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221421"/>
            <a:ext cx="5761990" cy="387401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608822"/>
            <a:ext cx="5761990" cy="387096"/>
          </a:xfrm>
          <a:prstGeom prst="rect">
            <a:avLst/>
          </a:prstGeom>
        </p:spPr>
      </p:pic>
      <p:pic>
        <p:nvPicPr>
          <p:cNvPr id="149" name="Image"/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995918"/>
            <a:ext cx="5761990" cy="3870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8995689"/>
            <a:ext cx="4913000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Agyptisches Dattelgeback Kaab El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85164" y="899160"/>
            <a:ext cx="5990589" cy="9144"/>
          </a:xfrm>
          <a:custGeom>
            <a:avLst/>
            <a:gdLst/>
            <a:ahLst/>
            <a:cxnLst/>
            <a:rect l="l" t="t" r="r" b="b"/>
            <a:pathLst>
              <a:path w="5990589" h="9144">
                <a:moveTo>
                  <a:pt x="0" y="9144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785164" y="9478975"/>
            <a:ext cx="5990589" cy="18288"/>
          </a:xfrm>
          <a:custGeom>
            <a:avLst/>
            <a:gdLst/>
            <a:ahLst/>
            <a:cxnLst/>
            <a:rect l="l" t="t" r="r" b="b"/>
            <a:pathLst>
              <a:path w="5990589" h="18288">
                <a:moveTo>
                  <a:pt x="0" y="18288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18288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803452" y="9382963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803452" y="908304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785164" y="908253"/>
            <a:ext cx="18288" cy="8570722"/>
          </a:xfrm>
          <a:custGeom>
            <a:avLst/>
            <a:gdLst/>
            <a:ahLst/>
            <a:cxnLst/>
            <a:rect l="l" t="t" r="r" b="b"/>
            <a:pathLst>
              <a:path w="18288" h="8570722">
                <a:moveTo>
                  <a:pt x="0" y="8570722"/>
                </a:moveTo>
                <a:lnTo>
                  <a:pt x="0" y="0"/>
                </a:lnTo>
                <a:lnTo>
                  <a:pt x="18288" y="0"/>
                </a:lnTo>
                <a:lnTo>
                  <a:pt x="18288" y="8570722"/>
                </a:lnTo>
                <a:lnTo>
                  <a:pt x="0" y="8570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6757416" y="908253"/>
            <a:ext cx="18288" cy="8570722"/>
          </a:xfrm>
          <a:custGeom>
            <a:avLst/>
            <a:gdLst/>
            <a:ahLst/>
            <a:cxnLst/>
            <a:rect l="l" t="t" r="r" b="b"/>
            <a:pathLst>
              <a:path w="18288" h="8570722">
                <a:moveTo>
                  <a:pt x="0" y="8570722"/>
                </a:moveTo>
                <a:lnTo>
                  <a:pt x="0" y="0"/>
                </a:lnTo>
                <a:lnTo>
                  <a:pt x="18288" y="0"/>
                </a:lnTo>
                <a:lnTo>
                  <a:pt x="18288" y="8570722"/>
                </a:lnTo>
                <a:lnTo>
                  <a:pt x="0" y="8570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881176" y="899160"/>
            <a:ext cx="5798565" cy="1582166"/>
          </a:xfrm>
          <a:custGeom>
            <a:avLst/>
            <a:gdLst/>
            <a:ahLst/>
            <a:cxnLst/>
            <a:rect l="l" t="t" r="r" b="b"/>
            <a:pathLst>
              <a:path w="5798565" h="1582166">
                <a:moveTo>
                  <a:pt x="0" y="158216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582166"/>
                </a:lnTo>
                <a:lnTo>
                  <a:pt x="0" y="1582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881176" y="2481325"/>
            <a:ext cx="5798565" cy="262128"/>
          </a:xfrm>
          <a:custGeom>
            <a:avLst/>
            <a:gdLst/>
            <a:ahLst/>
            <a:cxnLst/>
            <a:rect l="l" t="t" r="r" b="b"/>
            <a:pathLst>
              <a:path w="5798565" h="262128">
                <a:moveTo>
                  <a:pt x="0" y="26212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8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881176" y="2743453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3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3"/>
                </a:lnTo>
                <a:lnTo>
                  <a:pt x="0" y="263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2748407"/>
            <a:ext cx="1639697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Event Beratung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1176" y="3007106"/>
            <a:ext cx="5798565" cy="175259"/>
          </a:xfrm>
          <a:custGeom>
            <a:avLst/>
            <a:gdLst/>
            <a:ahLst/>
            <a:cxnLst/>
            <a:rect l="l" t="t" r="r" b="b"/>
            <a:pathLst>
              <a:path w="5798565" h="175259">
                <a:moveTo>
                  <a:pt x="0" y="175259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59"/>
                </a:lnTo>
                <a:lnTo>
                  <a:pt x="0" y="175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009392"/>
            <a:ext cx="4923181" cy="17007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Sowohl direkt vor Ort als auch online  über unsere Formulare und Tipp´s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1176" y="3182366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81176" y="3357702"/>
            <a:ext cx="5798565" cy="262433"/>
          </a:xfrm>
          <a:custGeom>
            <a:avLst/>
            <a:gdLst/>
            <a:ahLst/>
            <a:cxnLst/>
            <a:rect l="l" t="t" r="r" b="b"/>
            <a:pathLst>
              <a:path w="5798565" h="262433">
                <a:moveTo>
                  <a:pt x="0" y="262433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433"/>
                </a:lnTo>
                <a:lnTo>
                  <a:pt x="0" y="2624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362960"/>
            <a:ext cx="2822575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Planen einer Veranstaltung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1176" y="3620135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622421"/>
            <a:ext cx="2956839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Zeitplanung, Raumplanung, Musikauswahl.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1176" y="3795395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81176" y="3970655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2"/>
                </a:lnTo>
                <a:lnTo>
                  <a:pt x="0" y="263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975608"/>
            <a:ext cx="1792097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Urheberberatung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1176" y="4234307"/>
            <a:ext cx="5798565" cy="175259"/>
          </a:xfrm>
          <a:custGeom>
            <a:avLst/>
            <a:gdLst/>
            <a:ahLst/>
            <a:cxnLst/>
            <a:rect l="l" t="t" r="r" b="b"/>
            <a:pathLst>
              <a:path w="5798565" h="175259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236593"/>
            <a:ext cx="4491890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Wichtige Informationen von der AKM. Nachschauen statt Strafen. 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1176" y="4409567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81176" y="4584827"/>
            <a:ext cx="5798565" cy="262127"/>
          </a:xfrm>
          <a:custGeom>
            <a:avLst/>
            <a:gdLst/>
            <a:ahLst/>
            <a:cxnLst/>
            <a:rect l="l" t="t" r="r" b="b"/>
            <a:pathLst>
              <a:path w="5798565" h="262127">
                <a:moveTo>
                  <a:pt x="0" y="26212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8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589780"/>
            <a:ext cx="2949067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Rechte selbstgebrannter CD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1176" y="4846955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849241"/>
            <a:ext cx="3558819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Auch hir Information von der AKM besser als Strafe.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1176" y="5022215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881176" y="5197475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881176" y="5372735"/>
            <a:ext cx="5798565" cy="1582166"/>
          </a:xfrm>
          <a:custGeom>
            <a:avLst/>
            <a:gdLst/>
            <a:ahLst/>
            <a:cxnLst/>
            <a:rect l="l" t="t" r="r" b="b"/>
            <a:pathLst>
              <a:path w="5798565" h="1582166">
                <a:moveTo>
                  <a:pt x="0" y="158216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582166"/>
                </a:lnTo>
                <a:lnTo>
                  <a:pt x="0" y="1582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881176" y="6954901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2527427" y="7129932"/>
            <a:ext cx="2578466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Unser SUPR Shop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7567549"/>
            <a:ext cx="5798565" cy="12192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881176" y="7579741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881176" y="7755001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2"/>
                </a:lnTo>
                <a:lnTo>
                  <a:pt x="0" y="263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759954"/>
            <a:ext cx="863600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Technik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81176" y="8018653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020939"/>
            <a:ext cx="5621276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Wir bieten Lichtanlage gesamt 800 Watt, Soundanlage Stereo oder quadro gesamt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1176" y="8193989"/>
            <a:ext cx="5798565" cy="175565"/>
          </a:xfrm>
          <a:custGeom>
            <a:avLst/>
            <a:gdLst/>
            <a:ahLst/>
            <a:cxnLst/>
            <a:rect l="l" t="t" r="r" b="b"/>
            <a:pathLst>
              <a:path w="5798565" h="175565">
                <a:moveTo>
                  <a:pt x="0" y="175565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565"/>
                </a:lnTo>
                <a:lnTo>
                  <a:pt x="0" y="175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196580"/>
            <a:ext cx="5049673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800 Watt Musikleistung und Stand mit Zelt 3x3 Meter sowie 3 Tischen an. 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81176" y="8369554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881176" y="8544814"/>
            <a:ext cx="5798565" cy="262128"/>
          </a:xfrm>
          <a:custGeom>
            <a:avLst/>
            <a:gdLst/>
            <a:ahLst/>
            <a:cxnLst/>
            <a:rect l="l" t="t" r="r" b="b"/>
            <a:pathLst>
              <a:path w="5798565" h="262128">
                <a:moveTo>
                  <a:pt x="0" y="26212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8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549767"/>
            <a:ext cx="711200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DEKO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81176" y="8806942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809228"/>
            <a:ext cx="5427879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898989"/>
                </a:solidFill>
                <a:latin typeface="Arial"/>
                <a:cs typeface="Arial"/>
              </a:rPr>
              <a:t>Wir können aus vielen Exemplaren Samowar nur Deko oder auch verwendbare,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81176" y="8982202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984488"/>
            <a:ext cx="3473476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Darbuka, Djembe, Shisha und Kostümen anbieten.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81176" y="9157462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881176" y="9332671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2"/>
                </a:lnTo>
                <a:lnTo>
                  <a:pt x="0" y="263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9337624"/>
            <a:ext cx="1220216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Sponsoring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81176" y="9596323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9598609"/>
            <a:ext cx="5142638" cy="17007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Wir nehmen Kontakt auf und organisieren Spenden für Buffet und Tombola.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" name="Image">
            <a:hlinkClick r:id="rId6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  <p:pic>
        <p:nvPicPr>
          <p:cNvPr id="7" name="Image">
            <a:hlinkClick r:id="rId8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5372481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object 130"/>
          <p:cNvSpPr/>
          <p:nvPr/>
        </p:nvSpPr>
        <p:spPr>
          <a:xfrm>
            <a:off x="804976" y="908253"/>
            <a:ext cx="5952489" cy="8934958"/>
          </a:xfrm>
          <a:custGeom>
            <a:avLst/>
            <a:gdLst/>
            <a:ahLst/>
            <a:cxnLst/>
            <a:rect l="l" t="t" r="r" b="b"/>
            <a:pathLst>
              <a:path w="5952489" h="8934958">
                <a:moveTo>
                  <a:pt x="0" y="8934958"/>
                </a:moveTo>
                <a:lnTo>
                  <a:pt x="0" y="0"/>
                </a:lnTo>
                <a:lnTo>
                  <a:pt x="5952490" y="0"/>
                </a:lnTo>
                <a:lnTo>
                  <a:pt x="5952490" y="8934958"/>
                </a:lnTo>
                <a:lnTo>
                  <a:pt x="0" y="89349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150" name="Image"/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004265"/>
            <a:ext cx="5761990" cy="641909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004342"/>
            <a:ext cx="2176205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Ghazal Rezept 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151" name="Image"/>
          <p:cNvPicPr>
            <a:picLocks noChangeAspect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1443482"/>
            <a:ext cx="5798565" cy="12192"/>
          </a:xfrm>
          <a:prstGeom prst="rect">
            <a:avLst/>
          </a:prstGeom>
        </p:spPr>
      </p:pic>
      <p:pic>
        <p:nvPicPr>
          <p:cNvPr id="152" name="Image"/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646174"/>
            <a:ext cx="5761990" cy="323088"/>
          </a:xfrm>
          <a:prstGeom prst="rect">
            <a:avLst/>
          </a:prstGeom>
        </p:spPr>
      </p:pic>
      <p:pic>
        <p:nvPicPr>
          <p:cNvPr id="153" name="Image"/>
          <p:cNvPicPr>
            <a:picLocks noChangeAspect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969262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996694"/>
            <a:ext cx="522364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b="1" spc="10" dirty="0">
                <a:latin typeface="Arial"/>
                <a:cs typeface="Arial"/>
              </a:rPr>
              <a:t>Zutaten</a:t>
            </a:r>
            <a:r>
              <a:rPr sz="1009" spc="10" dirty="0">
                <a:latin typeface="Calibri"/>
                <a:cs typeface="Calibri"/>
              </a:rPr>
              <a:t>: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54" name="Image"/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292350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319782"/>
            <a:ext cx="993280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350 ml Magarine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55" name="Image"/>
          <p:cNvPicPr>
            <a:picLocks noChangeAspect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615438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642870"/>
            <a:ext cx="575704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150 ml Öl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56" name="Image"/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938526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965958"/>
            <a:ext cx="909460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350 ml Joghurt 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57" name="Image"/>
          <p:cNvPicPr>
            <a:picLocks noChangeAspect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261690"/>
            <a:ext cx="5761990" cy="3233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289046"/>
            <a:ext cx="694576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1,2 kg Mehl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58" name="Image"/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58508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612514"/>
            <a:ext cx="56198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 EL Hefe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59" name="Image"/>
          <p:cNvPicPr>
            <a:picLocks noChangeAspect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90817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935602"/>
            <a:ext cx="73420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 EL Fenchel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60" name="Image"/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23125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258691"/>
            <a:ext cx="659524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2 EL Sesam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61" name="Image"/>
          <p:cNvPicPr>
            <a:picLocks noChangeAspect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554347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581779"/>
            <a:ext cx="176023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1 kg weiche Datteln (entkernt)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2" name="Image"/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877435"/>
            <a:ext cx="5761990" cy="323088"/>
          </a:xfrm>
          <a:prstGeom prst="rect">
            <a:avLst/>
          </a:prstGeom>
        </p:spPr>
      </p:pic>
      <p:pic>
        <p:nvPicPr>
          <p:cNvPr id="163" name="Image"/>
          <p:cNvPicPr>
            <a:picLocks noChangeAspect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200523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227955"/>
            <a:ext cx="77534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b="1" spc="10" dirty="0">
                <a:latin typeface="Arial"/>
                <a:cs typeface="Arial"/>
              </a:rPr>
              <a:t>Zubereitung</a:t>
            </a:r>
            <a:r>
              <a:rPr sz="1009" spc="10" dirty="0">
                <a:latin typeface="Calibri"/>
                <a:cs typeface="Calibri"/>
              </a:rPr>
              <a:t>: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4" name="Image"/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523611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551043"/>
            <a:ext cx="813448" cy="13474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b="1" spc="10" dirty="0">
                <a:latin typeface="Arial"/>
                <a:cs typeface="Arial"/>
              </a:rPr>
              <a:t>Für den Teig: 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65" name="Image"/>
          <p:cNvPicPr>
            <a:picLocks noChangeAspect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846648"/>
            <a:ext cx="5761990" cy="196900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872861"/>
            <a:ext cx="5553091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Margarine schmelzen und abkühlen lassen, Öl zu der flüssigen Margarine hinzufügen und den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6" name="Image"/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04354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070981"/>
            <a:ext cx="1223404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Joghurt unterrühren.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7" name="Image"/>
          <p:cNvPicPr>
            <a:picLocks noChangeAspect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366637"/>
            <a:ext cx="5761990" cy="19507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392545"/>
            <a:ext cx="540769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Den Fenchel mahlen und zusammen mit der Hefe und dem Sesam zu der Margarine- Mischung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8" name="Image"/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56170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589141"/>
            <a:ext cx="41873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geben.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9" name="Image"/>
          <p:cNvPicPr>
            <a:picLocks noChangeAspect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884797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6910705"/>
            <a:ext cx="5680525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Hälfte des Mehls dazu geben und verrühren. Nach und nach den Rest des Mehls hinzufügen, bis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0" name="Image"/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081393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107301"/>
            <a:ext cx="559107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ein elastischer, weicher Teig entstanden ist. Der Teig soll nicht zu trocken werden, aber auch nicht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1" name="Image"/>
          <p:cNvPicPr>
            <a:picLocks noChangeAspect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277989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305421"/>
            <a:ext cx="541542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mehr kleben. Gut durchkneten und zugedeckt 45 Minuten an einem warmen Ort gehen lassen.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2" name="Image"/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601077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626985"/>
            <a:ext cx="5555375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In der Zwischenzeit die Datteln mit den Fleischwolf zerkleinern. Dabei entsteht eine gut formbare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3" name="Image"/>
          <p:cNvPicPr>
            <a:picLocks noChangeAspect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797673"/>
            <a:ext cx="5761990" cy="19507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7823581"/>
            <a:ext cx="528317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Masse. Wer keinen Fleischwolf hat, kann die Dattelmasse auch mit der Hand weicher kneten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4" name="Image"/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992821"/>
            <a:ext cx="5761990" cy="323393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8020177"/>
            <a:ext cx="2368309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und/oder mit dem Messer feiner hacken.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5" name="Image"/>
          <p:cNvPicPr>
            <a:picLocks noChangeAspect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316214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8342122"/>
            <a:ext cx="559925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Wenn der Teig etwas luftig geworden ist, jeweils eine Hand voll nehmen, kneten, zu einer etwa 40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6" name="Image"/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512810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8540242"/>
            <a:ext cx="526454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cm langen und 3-4 cm dicken Rolle formen und die Rolle auf der Arbeitsplatte platt drücken.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7" name="Image"/>
          <p:cNvPicPr>
            <a:picLocks noChangeAspect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835898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8861806"/>
            <a:ext cx="5547748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Danach etwas Dattelmasse ebenfalls zu einer Schlange rollen, aber nur etwa 1 cm dick, man kann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8" name="Image"/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032494"/>
            <a:ext cx="5761990" cy="19507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058402"/>
            <a:ext cx="561924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zwei 20 cm lange Schlangen formen und diese dann mittig hintereinander auf den plattgedrückten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9" name="Image"/>
          <p:cNvPicPr>
            <a:picLocks noChangeAspect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227515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254998"/>
            <a:ext cx="79516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Calibri"/>
                <a:cs typeface="Calibri"/>
              </a:rPr>
              <a:t>Teig drücken.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80" name="Image"/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550603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9576511"/>
            <a:ext cx="5711333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Den Teig von beiden Seiten um die Dattelmasse stülpen und verschließen. Auf der Arbeitsplatte hin-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85164" y="899160"/>
            <a:ext cx="5990589" cy="9144"/>
          </a:xfrm>
          <a:custGeom>
            <a:avLst/>
            <a:gdLst/>
            <a:ahLst/>
            <a:cxnLst/>
            <a:rect l="l" t="t" r="r" b="b"/>
            <a:pathLst>
              <a:path w="5990589" h="9144">
                <a:moveTo>
                  <a:pt x="0" y="9144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785164" y="9843211"/>
            <a:ext cx="5990589" cy="18288"/>
          </a:xfrm>
          <a:custGeom>
            <a:avLst/>
            <a:gdLst/>
            <a:ahLst/>
            <a:cxnLst/>
            <a:rect l="l" t="t" r="r" b="b"/>
            <a:pathLst>
              <a:path w="5990589" h="18288">
                <a:moveTo>
                  <a:pt x="0" y="18288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18288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803452" y="9747199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803452" y="908304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785164" y="908253"/>
            <a:ext cx="18288" cy="8934958"/>
          </a:xfrm>
          <a:custGeom>
            <a:avLst/>
            <a:gdLst/>
            <a:ahLst/>
            <a:cxnLst/>
            <a:rect l="l" t="t" r="r" b="b"/>
            <a:pathLst>
              <a:path w="18288" h="8934958">
                <a:moveTo>
                  <a:pt x="0" y="8934958"/>
                </a:moveTo>
                <a:lnTo>
                  <a:pt x="0" y="0"/>
                </a:lnTo>
                <a:lnTo>
                  <a:pt x="18288" y="0"/>
                </a:lnTo>
                <a:lnTo>
                  <a:pt x="18288" y="8934958"/>
                </a:lnTo>
                <a:lnTo>
                  <a:pt x="0" y="89349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6757416" y="908253"/>
            <a:ext cx="18288" cy="8934958"/>
          </a:xfrm>
          <a:custGeom>
            <a:avLst/>
            <a:gdLst/>
            <a:ahLst/>
            <a:cxnLst/>
            <a:rect l="l" t="t" r="r" b="b"/>
            <a:pathLst>
              <a:path w="18288" h="8934958">
                <a:moveTo>
                  <a:pt x="0" y="8934958"/>
                </a:moveTo>
                <a:lnTo>
                  <a:pt x="0" y="0"/>
                </a:lnTo>
                <a:lnTo>
                  <a:pt x="18288" y="0"/>
                </a:lnTo>
                <a:lnTo>
                  <a:pt x="18288" y="8934958"/>
                </a:lnTo>
                <a:lnTo>
                  <a:pt x="0" y="89349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bject 137"/>
          <p:cNvSpPr/>
          <p:nvPr/>
        </p:nvSpPr>
        <p:spPr>
          <a:xfrm>
            <a:off x="804976" y="908253"/>
            <a:ext cx="5952489" cy="8525002"/>
          </a:xfrm>
          <a:custGeom>
            <a:avLst/>
            <a:gdLst/>
            <a:ahLst/>
            <a:cxnLst/>
            <a:rect l="l" t="t" r="r" b="b"/>
            <a:pathLst>
              <a:path w="5952489" h="8525002">
                <a:moveTo>
                  <a:pt x="0" y="8525002"/>
                </a:moveTo>
                <a:lnTo>
                  <a:pt x="0" y="0"/>
                </a:lnTo>
                <a:lnTo>
                  <a:pt x="5952490" y="0"/>
                </a:lnTo>
                <a:lnTo>
                  <a:pt x="5952490" y="8525002"/>
                </a:lnTo>
                <a:lnTo>
                  <a:pt x="0" y="8525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181" name="Image"/>
          <p:cNvPicPr>
            <a:picLocks noChangeAspect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004265"/>
            <a:ext cx="5761990" cy="323393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031747"/>
            <a:ext cx="5072522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und her rollen, um wieder eine Rolle zu bekommen. Diese dann wiederum platt drücken.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2" name="Image"/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327658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355090"/>
            <a:ext cx="5031374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Mit einem Messer 2-4 cm breite Stücke abschneiden und diese auf ein Backblech legen. 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3" name="Image"/>
          <p:cNvPicPr>
            <a:picLocks noChangeAspect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650746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676654"/>
            <a:ext cx="5715581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Backpapier ist in ägyptischen Dörfern unbekannt und die Bleche wurden auch nicht eingefettet, weil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4" name="Image"/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1847342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1874773"/>
            <a:ext cx="3952000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der Teig schon ziemlich viel Fett enthält und dadurch nichts anbackt. 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5" name="Image"/>
          <p:cNvPicPr>
            <a:picLocks noChangeAspect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170430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197861"/>
            <a:ext cx="5712856" cy="1402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Dattelkekse können ziemlich nah nebeneinander gelegt werden, da sie nicht in die Breite gehen.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6" name="Image"/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493518"/>
            <a:ext cx="5761990" cy="196596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519425"/>
            <a:ext cx="5721047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Im vorgeheizten Backofen bei 175° C auf der mittleren Schiene je nach Dicke 30 Minuten backen, bis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7" name="Image"/>
          <p:cNvPicPr>
            <a:picLocks noChangeAspect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2690114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717546"/>
            <a:ext cx="1600213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die Kekse Farbe annehmen.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8" name="Image"/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013202"/>
            <a:ext cx="5761990" cy="323088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040634"/>
            <a:ext cx="3514612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In verschlossenen Dosen halten sich diese Kekse monatelang.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9" name="Image"/>
          <p:cNvPicPr>
            <a:picLocks noChangeAspect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336366"/>
            <a:ext cx="5761990" cy="3233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363721"/>
            <a:ext cx="1940065" cy="14020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latin typeface="Calibri"/>
                <a:cs typeface="Calibri"/>
              </a:rPr>
              <a:t>Bilhana wa schifa! Guten Appetit!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90" name="Image"/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659759"/>
            <a:ext cx="5761990" cy="323088"/>
          </a:xfrm>
          <a:prstGeom prst="rect">
            <a:avLst/>
          </a:prstGeom>
        </p:spPr>
      </p:pic>
      <p:pic>
        <p:nvPicPr>
          <p:cNvPr id="191" name="Image"/>
          <p:cNvPicPr>
            <a:picLocks noChangeAspect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3982847"/>
            <a:ext cx="5761990" cy="323088"/>
          </a:xfrm>
          <a:prstGeom prst="rect">
            <a:avLst/>
          </a:prstGeom>
        </p:spPr>
      </p:pic>
      <p:pic>
        <p:nvPicPr>
          <p:cNvPr id="192" name="Image"/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305935"/>
            <a:ext cx="5761990" cy="323088"/>
          </a:xfrm>
          <a:prstGeom prst="rect">
            <a:avLst/>
          </a:prstGeom>
        </p:spPr>
      </p:pic>
      <p:pic>
        <p:nvPicPr>
          <p:cNvPr id="193" name="Image"/>
          <p:cNvPicPr>
            <a:picLocks noChangeAspect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629023"/>
            <a:ext cx="5761990" cy="323088"/>
          </a:xfrm>
          <a:prstGeom prst="rect">
            <a:avLst/>
          </a:prstGeom>
        </p:spPr>
      </p:pic>
      <p:pic>
        <p:nvPicPr>
          <p:cNvPr id="194" name="Image"/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4952111"/>
            <a:ext cx="5761990" cy="640080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951882"/>
            <a:ext cx="3799520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Viel Spaß beim probieren.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195" name="Image"/>
          <p:cNvPicPr>
            <a:picLocks noChangeAspect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5389499"/>
            <a:ext cx="5798565" cy="12192"/>
          </a:xfrm>
          <a:prstGeom prst="rect">
            <a:avLst/>
          </a:prstGeom>
        </p:spPr>
      </p:pic>
      <p:pic>
        <p:nvPicPr>
          <p:cNvPr id="196" name="Image"/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592191"/>
            <a:ext cx="5761990" cy="323088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5915228"/>
            <a:ext cx="5761990" cy="323392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238621"/>
            <a:ext cx="5761990" cy="323088"/>
          </a:xfrm>
          <a:prstGeom prst="rect">
            <a:avLst/>
          </a:prstGeom>
        </p:spPr>
      </p:pic>
      <p:pic>
        <p:nvPicPr>
          <p:cNvPr id="199" name="Image"/>
          <p:cNvPicPr>
            <a:picLocks noChangeAspect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561709"/>
            <a:ext cx="5761990" cy="323088"/>
          </a:xfrm>
          <a:prstGeom prst="rect">
            <a:avLst/>
          </a:prstGeom>
        </p:spPr>
      </p:pic>
      <p:pic>
        <p:nvPicPr>
          <p:cNvPr id="200" name="Image"/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6884797"/>
            <a:ext cx="5761990" cy="323088"/>
          </a:xfrm>
          <a:prstGeom prst="rect">
            <a:avLst/>
          </a:prstGeom>
        </p:spPr>
      </p:pic>
      <p:pic>
        <p:nvPicPr>
          <p:cNvPr id="201" name="Image"/>
          <p:cNvPicPr>
            <a:picLocks noChangeAspect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207885"/>
            <a:ext cx="5761990" cy="323088"/>
          </a:xfrm>
          <a:prstGeom prst="rect">
            <a:avLst/>
          </a:prstGeom>
        </p:spPr>
      </p:pic>
      <p:pic>
        <p:nvPicPr>
          <p:cNvPr id="202" name="Image"/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530973"/>
            <a:ext cx="5761990" cy="323088"/>
          </a:xfrm>
          <a:prstGeom prst="rect">
            <a:avLst/>
          </a:prstGeom>
        </p:spPr>
      </p:pic>
      <p:pic>
        <p:nvPicPr>
          <p:cNvPr id="203" name="Image"/>
          <p:cNvPicPr>
            <a:picLocks noChangeAspect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7854061"/>
            <a:ext cx="5761990" cy="324612"/>
          </a:xfrm>
          <a:prstGeom prst="rect">
            <a:avLst/>
          </a:prstGeom>
        </p:spPr>
      </p:pic>
      <p:pic>
        <p:nvPicPr>
          <p:cNvPr id="204" name="Image"/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178749"/>
            <a:ext cx="5761990" cy="323393"/>
          </a:xfrm>
          <a:prstGeom prst="rect">
            <a:avLst/>
          </a:prstGeom>
        </p:spPr>
      </p:pic>
      <p:pic>
        <p:nvPicPr>
          <p:cNvPr id="205" name="Image"/>
          <p:cNvPicPr>
            <a:picLocks noChangeAspect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502142"/>
            <a:ext cx="5761990" cy="323088"/>
          </a:xfrm>
          <a:prstGeom prst="rect">
            <a:avLst/>
          </a:prstGeom>
        </p:spPr>
      </p:pic>
      <p:pic>
        <p:nvPicPr>
          <p:cNvPr id="206" name="Image"/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8825230"/>
            <a:ext cx="5761990" cy="323088"/>
          </a:xfrm>
          <a:prstGeom prst="rect">
            <a:avLst/>
          </a:prstGeom>
        </p:spPr>
      </p:pic>
      <p:pic>
        <p:nvPicPr>
          <p:cNvPr id="207" name="Image"/>
          <p:cNvPicPr>
            <a:picLocks noChangeAspect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464" y="9148318"/>
            <a:ext cx="5761990" cy="188976"/>
          </a:xfrm>
          <a:prstGeom prst="rect">
            <a:avLst/>
          </a:prstGeom>
        </p:spPr>
      </p:pic>
      <p:sp>
        <p:nvSpPr>
          <p:cNvPr id="138" name="object 138"/>
          <p:cNvSpPr/>
          <p:nvPr/>
        </p:nvSpPr>
        <p:spPr>
          <a:xfrm>
            <a:off x="785164" y="899160"/>
            <a:ext cx="5990589" cy="9144"/>
          </a:xfrm>
          <a:custGeom>
            <a:avLst/>
            <a:gdLst/>
            <a:ahLst/>
            <a:cxnLst/>
            <a:rect l="l" t="t" r="r" b="b"/>
            <a:pathLst>
              <a:path w="5990589" h="9144">
                <a:moveTo>
                  <a:pt x="0" y="9144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785164" y="9433255"/>
            <a:ext cx="5990589" cy="18288"/>
          </a:xfrm>
          <a:custGeom>
            <a:avLst/>
            <a:gdLst/>
            <a:ahLst/>
            <a:cxnLst/>
            <a:rect l="l" t="t" r="r" b="b"/>
            <a:pathLst>
              <a:path w="5990589" h="18288">
                <a:moveTo>
                  <a:pt x="0" y="18288"/>
                </a:moveTo>
                <a:lnTo>
                  <a:pt x="0" y="0"/>
                </a:lnTo>
                <a:lnTo>
                  <a:pt x="5990590" y="0"/>
                </a:lnTo>
                <a:lnTo>
                  <a:pt x="5990590" y="18288"/>
                </a:lnTo>
                <a:lnTo>
                  <a:pt x="0" y="18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803452" y="9337243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803452" y="908304"/>
            <a:ext cx="5954013" cy="96012"/>
          </a:xfrm>
          <a:custGeom>
            <a:avLst/>
            <a:gdLst/>
            <a:ahLst/>
            <a:cxnLst/>
            <a:rect l="l" t="t" r="r" b="b"/>
            <a:pathLst>
              <a:path w="5954013" h="96012">
                <a:moveTo>
                  <a:pt x="0" y="96012"/>
                </a:moveTo>
                <a:lnTo>
                  <a:pt x="0" y="0"/>
                </a:lnTo>
                <a:lnTo>
                  <a:pt x="5954014" y="0"/>
                </a:lnTo>
                <a:lnTo>
                  <a:pt x="5954014" y="96012"/>
                </a:lnTo>
                <a:lnTo>
                  <a:pt x="0" y="96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785164" y="908253"/>
            <a:ext cx="18288" cy="8525002"/>
          </a:xfrm>
          <a:custGeom>
            <a:avLst/>
            <a:gdLst/>
            <a:ahLst/>
            <a:cxnLst/>
            <a:rect l="l" t="t" r="r" b="b"/>
            <a:pathLst>
              <a:path w="18288" h="8525002">
                <a:moveTo>
                  <a:pt x="0" y="8525002"/>
                </a:moveTo>
                <a:lnTo>
                  <a:pt x="0" y="0"/>
                </a:lnTo>
                <a:lnTo>
                  <a:pt x="18288" y="0"/>
                </a:lnTo>
                <a:lnTo>
                  <a:pt x="18288" y="8525002"/>
                </a:lnTo>
                <a:lnTo>
                  <a:pt x="0" y="8525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6757416" y="908253"/>
            <a:ext cx="18288" cy="8525002"/>
          </a:xfrm>
          <a:custGeom>
            <a:avLst/>
            <a:gdLst/>
            <a:ahLst/>
            <a:cxnLst/>
            <a:rect l="l" t="t" r="r" b="b"/>
            <a:pathLst>
              <a:path w="18288" h="8525002">
                <a:moveTo>
                  <a:pt x="0" y="8525002"/>
                </a:moveTo>
                <a:lnTo>
                  <a:pt x="0" y="0"/>
                </a:lnTo>
                <a:lnTo>
                  <a:pt x="18288" y="0"/>
                </a:lnTo>
                <a:lnTo>
                  <a:pt x="18288" y="8525002"/>
                </a:lnTo>
                <a:lnTo>
                  <a:pt x="0" y="8525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bject 144"/>
          <p:cNvSpPr/>
          <p:nvPr/>
        </p:nvSpPr>
        <p:spPr>
          <a:xfrm>
            <a:off x="881176" y="899110"/>
            <a:ext cx="5798565" cy="896416"/>
          </a:xfrm>
          <a:custGeom>
            <a:avLst/>
            <a:gdLst/>
            <a:ahLst/>
            <a:cxnLst/>
            <a:rect l="l" t="t" r="r" b="b"/>
            <a:pathLst>
              <a:path w="5798565" h="896416">
                <a:moveTo>
                  <a:pt x="0" y="89641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896416"/>
                </a:lnTo>
                <a:lnTo>
                  <a:pt x="0" y="896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" name="object 145"/>
          <p:cNvSpPr/>
          <p:nvPr/>
        </p:nvSpPr>
        <p:spPr>
          <a:xfrm>
            <a:off x="881176" y="1795526"/>
            <a:ext cx="5798565" cy="350520"/>
          </a:xfrm>
          <a:custGeom>
            <a:avLst/>
            <a:gdLst/>
            <a:ahLst/>
            <a:cxnLst/>
            <a:rect l="l" t="t" r="r" b="b"/>
            <a:pathLst>
              <a:path w="5798565" h="350520">
                <a:moveTo>
                  <a:pt x="0" y="35052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350520"/>
                </a:lnTo>
                <a:lnTo>
                  <a:pt x="0" y="3505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" name="object 146"/>
          <p:cNvSpPr/>
          <p:nvPr/>
        </p:nvSpPr>
        <p:spPr>
          <a:xfrm>
            <a:off x="881176" y="2146046"/>
            <a:ext cx="5798565" cy="350519"/>
          </a:xfrm>
          <a:custGeom>
            <a:avLst/>
            <a:gdLst/>
            <a:ahLst/>
            <a:cxnLst/>
            <a:rect l="l" t="t" r="r" b="b"/>
            <a:pathLst>
              <a:path w="5798565" h="350519">
                <a:moveTo>
                  <a:pt x="0" y="350519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350519"/>
                </a:lnTo>
                <a:lnTo>
                  <a:pt x="0" y="350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2152142"/>
            <a:ext cx="4474820" cy="34015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Auszug aus dem Vereinsregister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881176" y="2496565"/>
            <a:ext cx="5798565" cy="262128"/>
          </a:xfrm>
          <a:custGeom>
            <a:avLst/>
            <a:gdLst/>
            <a:ahLst/>
            <a:cxnLst/>
            <a:rect l="l" t="t" r="r" b="b"/>
            <a:pathLst>
              <a:path w="5798565" h="262128">
                <a:moveTo>
                  <a:pt x="0" y="262129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9"/>
                </a:lnTo>
                <a:lnTo>
                  <a:pt x="0" y="262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2501519"/>
            <a:ext cx="4079874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Vertretungsbefugnis (Funktionsperiode)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881176" y="2758694"/>
            <a:ext cx="5798565" cy="198120"/>
          </a:xfrm>
          <a:custGeom>
            <a:avLst/>
            <a:gdLst/>
            <a:ahLst/>
            <a:cxnLst/>
            <a:rect l="l" t="t" r="r" b="b"/>
            <a:pathLst>
              <a:path w="5798565" h="198120">
                <a:moveTo>
                  <a:pt x="0" y="19812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" name="object 149"/>
          <p:cNvSpPr/>
          <p:nvPr/>
        </p:nvSpPr>
        <p:spPr>
          <a:xfrm>
            <a:off x="881176" y="2956814"/>
            <a:ext cx="5798565" cy="196595"/>
          </a:xfrm>
          <a:custGeom>
            <a:avLst/>
            <a:gdLst/>
            <a:ahLst/>
            <a:cxnLst/>
            <a:rect l="l" t="t" r="r" b="b"/>
            <a:pathLst>
              <a:path w="5798565" h="196595">
                <a:moveTo>
                  <a:pt x="0" y="19659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2959458"/>
            <a:ext cx="4242273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spc="10" dirty="0">
                <a:solidFill>
                  <a:srgbClr val="898989"/>
                </a:solidFill>
                <a:latin typeface="Arial"/>
                <a:cs typeface="Arial"/>
              </a:rPr>
              <a:t>Vorstand gemeldet am 08.01.2018 und Wiederwahl am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881176" y="3153410"/>
            <a:ext cx="5798565" cy="196596"/>
          </a:xfrm>
          <a:custGeom>
            <a:avLst/>
            <a:gdLst/>
            <a:ahLst/>
            <a:cxnLst/>
            <a:rect l="l" t="t" r="r" b="b"/>
            <a:pathLst>
              <a:path w="5798565" h="196596">
                <a:moveTo>
                  <a:pt x="0" y="19659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156054"/>
            <a:ext cx="4527876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spc="10" dirty="0">
                <a:solidFill>
                  <a:srgbClr val="898989"/>
                </a:solidFill>
                <a:latin typeface="Arial"/>
                <a:cs typeface="Arial"/>
              </a:rPr>
              <a:t>11.01.2018:                                                                           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881176" y="3350082"/>
            <a:ext cx="5798565" cy="263957"/>
          </a:xfrm>
          <a:custGeom>
            <a:avLst/>
            <a:gdLst/>
            <a:ahLst/>
            <a:cxnLst/>
            <a:rect l="l" t="t" r="r" b="b"/>
            <a:pathLst>
              <a:path w="5798565" h="263957">
                <a:moveTo>
                  <a:pt x="0" y="263957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957"/>
                </a:lnTo>
                <a:lnTo>
                  <a:pt x="0" y="2639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3316859" y="3353816"/>
            <a:ext cx="990396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898989"/>
                </a:solidFill>
                <a:latin typeface="Arial"/>
                <a:cs typeface="Arial"/>
              </a:rPr>
              <a:t>Obmann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881176" y="3614039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" name="object 153"/>
          <p:cNvSpPr/>
          <p:nvPr/>
        </p:nvSpPr>
        <p:spPr>
          <a:xfrm>
            <a:off x="881176" y="3804539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807983"/>
            <a:ext cx="4976862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Vertretungsbefugnis (Funktionsperiode)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08.01.2016 - 07.01.2018 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881176" y="3993515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996959"/>
            <a:ext cx="4976862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Vertretungsbefugnis (Funktionsperiode)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11.01.2018 - 10.01.2020</a:t>
            </a: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881176" y="4184015"/>
            <a:ext cx="5798565" cy="188975"/>
          </a:xfrm>
          <a:custGeom>
            <a:avLst/>
            <a:gdLst/>
            <a:ahLst/>
            <a:cxnLst/>
            <a:rect l="l" t="t" r="r" b="b"/>
            <a:pathLst>
              <a:path w="5798565" h="188975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187459"/>
            <a:ext cx="2496678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Familienname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Seiser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881176" y="4372991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376435"/>
            <a:ext cx="2460102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Vorname         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Peter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881176" y="4563491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568459"/>
            <a:ext cx="2569830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Titel </a:t>
            </a:r>
            <a:r>
              <a:rPr sz="1300" i="1" spc="10" dirty="0">
                <a:solidFill>
                  <a:srgbClr val="898989"/>
                </a:solidFill>
                <a:latin typeface="Arial"/>
                <a:cs typeface="Arial"/>
              </a:rPr>
              <a:t>Keine Eintragung gespeichert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881176" y="4752467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" name="object 159"/>
          <p:cNvSpPr/>
          <p:nvPr/>
        </p:nvSpPr>
        <p:spPr>
          <a:xfrm>
            <a:off x="881176" y="4942966"/>
            <a:ext cx="5798565" cy="262128"/>
          </a:xfrm>
          <a:custGeom>
            <a:avLst/>
            <a:gdLst/>
            <a:ahLst/>
            <a:cxnLst/>
            <a:rect l="l" t="t" r="r" b="b"/>
            <a:pathLst>
              <a:path w="5798565" h="262128">
                <a:moveTo>
                  <a:pt x="0" y="262129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9"/>
                </a:lnTo>
                <a:lnTo>
                  <a:pt x="0" y="262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3088259" y="4946396"/>
            <a:ext cx="1447596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898989"/>
                </a:solidFill>
                <a:latin typeface="Arial"/>
                <a:cs typeface="Arial"/>
              </a:rPr>
              <a:t>Schriftführer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881176" y="5205095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" name="object 161"/>
          <p:cNvSpPr/>
          <p:nvPr/>
        </p:nvSpPr>
        <p:spPr>
          <a:xfrm>
            <a:off x="881176" y="5395595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399039"/>
            <a:ext cx="4931142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Vertretungsbefugnis (Funktionsperiode)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08.01.2016 - 07.01.2018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881176" y="5586095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589539"/>
            <a:ext cx="4931142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Vertretungsbefugnis (Funktionsperiode)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11.01.2018 - 10.01.2020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881176" y="5775020"/>
            <a:ext cx="5798565" cy="190805"/>
          </a:xfrm>
          <a:custGeom>
            <a:avLst/>
            <a:gdLst/>
            <a:ahLst/>
            <a:cxnLst/>
            <a:rect l="l" t="t" r="r" b="b"/>
            <a:pathLst>
              <a:path w="5798565" h="190805">
                <a:moveTo>
                  <a:pt x="0" y="190805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805"/>
                </a:lnTo>
                <a:lnTo>
                  <a:pt x="0" y="1908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778515"/>
            <a:ext cx="2496678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Familienname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Seiser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881176" y="5965825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969269"/>
            <a:ext cx="2460102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Vorname         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Peter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881176" y="6154801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6159769"/>
            <a:ext cx="2569830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Titel </a:t>
            </a:r>
            <a:r>
              <a:rPr sz="1300" i="1" spc="10" dirty="0">
                <a:solidFill>
                  <a:srgbClr val="898989"/>
                </a:solidFill>
                <a:latin typeface="Arial"/>
                <a:cs typeface="Arial"/>
              </a:rPr>
              <a:t>Keine Eintragung gespeichert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881176" y="6345301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" name="object 167"/>
          <p:cNvSpPr/>
          <p:nvPr/>
        </p:nvSpPr>
        <p:spPr>
          <a:xfrm>
            <a:off x="881176" y="6534277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2"/>
                </a:lnTo>
                <a:lnTo>
                  <a:pt x="0" y="263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3367151" y="6537706"/>
            <a:ext cx="889813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898989"/>
                </a:solidFill>
                <a:latin typeface="Arial"/>
                <a:cs typeface="Arial"/>
              </a:rPr>
              <a:t>Kassier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881176" y="6797929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" name="object 169"/>
          <p:cNvSpPr/>
          <p:nvPr/>
        </p:nvSpPr>
        <p:spPr>
          <a:xfrm>
            <a:off x="881176" y="6988429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6991873"/>
            <a:ext cx="4976863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Vertretungsbefugnis (Funktionsperiode)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08.01.2016 - 07.01.2018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881176" y="7177405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180849"/>
            <a:ext cx="5022583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Vertretungsbefugnis (Funktionsperiode)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11.01.2018 - 10.01.2020</a:t>
            </a: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881176" y="7367905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371349"/>
            <a:ext cx="2514967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Familienname 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Ebner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881176" y="7556881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560325"/>
            <a:ext cx="2827640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Vorname          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Elisabeth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881176" y="7747381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752349"/>
            <a:ext cx="2569830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Titel </a:t>
            </a:r>
            <a:r>
              <a:rPr sz="1300" i="1" spc="10" dirty="0">
                <a:solidFill>
                  <a:srgbClr val="898989"/>
                </a:solidFill>
                <a:latin typeface="Arial"/>
                <a:cs typeface="Arial"/>
              </a:rPr>
              <a:t>Keine Eintragung gespeichert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881176" y="7936357"/>
            <a:ext cx="5798565" cy="198120"/>
          </a:xfrm>
          <a:custGeom>
            <a:avLst/>
            <a:gdLst/>
            <a:ahLst/>
            <a:cxnLst/>
            <a:rect l="l" t="t" r="r" b="b"/>
            <a:pathLst>
              <a:path w="5798565" h="198120">
                <a:moveTo>
                  <a:pt x="0" y="19812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939001"/>
            <a:ext cx="2050740" cy="1921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spc="10" dirty="0">
                <a:solidFill>
                  <a:srgbClr val="898989"/>
                </a:solidFill>
                <a:latin typeface="Arial"/>
                <a:cs typeface="Arial"/>
              </a:rPr>
              <a:t>Seit 11.01.2018 gemeldet: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881176" y="8134553"/>
            <a:ext cx="5798565" cy="196901"/>
          </a:xfrm>
          <a:custGeom>
            <a:avLst/>
            <a:gdLst/>
            <a:ahLst/>
            <a:cxnLst/>
            <a:rect l="l" t="t" r="r" b="b"/>
            <a:pathLst>
              <a:path w="5798565" h="196901">
                <a:moveTo>
                  <a:pt x="0" y="196901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6901"/>
                </a:lnTo>
                <a:lnTo>
                  <a:pt x="0" y="196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" name="object 176"/>
          <p:cNvSpPr/>
          <p:nvPr/>
        </p:nvSpPr>
        <p:spPr>
          <a:xfrm>
            <a:off x="881176" y="8331454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2"/>
                </a:lnTo>
                <a:lnTo>
                  <a:pt x="0" y="263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2350643" y="8334883"/>
            <a:ext cx="2923209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898989"/>
                </a:solidFill>
                <a:latin typeface="Arial"/>
                <a:cs typeface="Arial"/>
              </a:rPr>
              <a:t>Schriftführer Stellvertreter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881176" y="8595106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" name="object 178"/>
          <p:cNvSpPr/>
          <p:nvPr/>
        </p:nvSpPr>
        <p:spPr>
          <a:xfrm>
            <a:off x="881176" y="8784082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787526"/>
            <a:ext cx="5068302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Vertretungsbefugnis (Funktionsperiode)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11.01.2018 - 10.01.2020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881176" y="8974582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978026"/>
            <a:ext cx="2633839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Familienname   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Seiser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881176" y="9163558"/>
            <a:ext cx="5798565" cy="190500"/>
          </a:xfrm>
          <a:custGeom>
            <a:avLst/>
            <a:gdLst/>
            <a:ahLst/>
            <a:cxnLst/>
            <a:rect l="l" t="t" r="r" b="b"/>
            <a:pathLst>
              <a:path w="5798565" h="190500">
                <a:moveTo>
                  <a:pt x="0" y="1905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050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9167002"/>
            <a:ext cx="2642982" cy="18368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Vorname                                </a:t>
            </a:r>
            <a:r>
              <a:rPr sz="1300" b="1" spc="10" dirty="0">
                <a:solidFill>
                  <a:srgbClr val="898989"/>
                </a:solidFill>
                <a:latin typeface="Arial"/>
                <a:cs typeface="Arial"/>
              </a:rPr>
              <a:t>Ulrike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881176" y="9354007"/>
            <a:ext cx="5798565" cy="188976"/>
          </a:xfrm>
          <a:custGeom>
            <a:avLst/>
            <a:gdLst/>
            <a:ahLst/>
            <a:cxnLst/>
            <a:rect l="l" t="t" r="r" b="b"/>
            <a:pathLst>
              <a:path w="5798565" h="188976">
                <a:moveTo>
                  <a:pt x="0" y="18897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88976"/>
                </a:lnTo>
                <a:lnTo>
                  <a:pt x="0" y="188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9358976"/>
            <a:ext cx="2569830" cy="183684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898989"/>
                </a:solidFill>
                <a:latin typeface="Arial"/>
                <a:cs typeface="Arial"/>
              </a:rPr>
              <a:t>Titel </a:t>
            </a:r>
            <a:r>
              <a:rPr sz="1300" i="1" spc="10" dirty="0">
                <a:solidFill>
                  <a:srgbClr val="898989"/>
                </a:solidFill>
                <a:latin typeface="Arial"/>
                <a:cs typeface="Arial"/>
              </a:rPr>
              <a:t>Keine Eintragung gespeichert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881176" y="9542983"/>
            <a:ext cx="5798565" cy="198120"/>
          </a:xfrm>
          <a:custGeom>
            <a:avLst/>
            <a:gdLst/>
            <a:ahLst/>
            <a:cxnLst/>
            <a:rect l="l" t="t" r="r" b="b"/>
            <a:pathLst>
              <a:path w="5798565" h="198120">
                <a:moveTo>
                  <a:pt x="0" y="19812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" name="object 183"/>
          <p:cNvSpPr/>
          <p:nvPr/>
        </p:nvSpPr>
        <p:spPr>
          <a:xfrm>
            <a:off x="881176" y="9741103"/>
            <a:ext cx="5798565" cy="196596"/>
          </a:xfrm>
          <a:custGeom>
            <a:avLst/>
            <a:gdLst/>
            <a:ahLst/>
            <a:cxnLst/>
            <a:rect l="l" t="t" r="r" b="b"/>
            <a:pathLst>
              <a:path w="5798565" h="196596">
                <a:moveTo>
                  <a:pt x="0" y="19659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9743747"/>
            <a:ext cx="2288485" cy="1921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spc="10" dirty="0">
                <a:solidFill>
                  <a:srgbClr val="898989"/>
                </a:solidFill>
                <a:latin typeface="Arial"/>
                <a:cs typeface="Arial"/>
              </a:rPr>
              <a:t>Nächste Meldung 07.01.2018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08" name="Image">
            <a:hlinkClick r:id="rId209"/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084704" y="899795"/>
            <a:ext cx="3390900" cy="895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2670683" y="905257"/>
            <a:ext cx="2303932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PETER SEISER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50387" y="1252578"/>
            <a:ext cx="906141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i="1" spc="10" dirty="0">
                <a:latin typeface="Arial"/>
                <a:cs typeface="Arial"/>
              </a:rPr>
              <a:t>09.01.2018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228648" y="1834922"/>
            <a:ext cx="5170467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Obmann, Kassier-Stellvertreter und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844419" y="2222018"/>
            <a:ext cx="1310596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Schriftfu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088212" y="2222018"/>
            <a:ext cx="747448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hrer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210" name="Image"/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2659634"/>
            <a:ext cx="5798565" cy="12192"/>
          </a:xfrm>
          <a:prstGeom prst="rect">
            <a:avLst/>
          </a:prstGeom>
        </p:spPr>
      </p:pic>
      <p:pic>
        <p:nvPicPr>
          <p:cNvPr id="211" name="Image"/>
          <p:cNvPicPr>
            <a:picLocks noChangeAspect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441831" y="3022726"/>
            <a:ext cx="4676521" cy="49809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04113"/>
            <a:ext cx="4233799" cy="78115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E-Mail :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kultegra@outlook.com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Tel.Nr.:          +43 - 699 / 12 61 62 06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E-Mail: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seiser.dance@outlook.com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1955927"/>
            <a:ext cx="5113681" cy="51877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HomePage :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www.seiser-dance.com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https://habibi-oriental.webnode.com/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2656967"/>
            <a:ext cx="3659251" cy="51877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Adresse:        Salzstadlstraße 24 c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                      5400 Hallein / Rehhof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710051"/>
            <a:ext cx="1679168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Geburtstag: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12" name="Image"/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4580001"/>
            <a:ext cx="6010274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2373503" y="905257"/>
            <a:ext cx="2897149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ELISABETH EBNER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50387" y="1252578"/>
            <a:ext cx="906141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i="1" spc="10" dirty="0">
                <a:latin typeface="Arial"/>
                <a:cs typeface="Arial"/>
              </a:rPr>
              <a:t>09.01.2018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265224" y="1709954"/>
            <a:ext cx="5102921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Kassier und Obmann-Stellvertreter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213" name="Image"/>
          <p:cNvPicPr>
            <a:picLocks noChangeAspect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2149094"/>
            <a:ext cx="5798565" cy="121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428367"/>
            <a:ext cx="4645661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Tel.Nr.:                       +43 - 664 / 73 66 25 09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2954147"/>
            <a:ext cx="3951859" cy="51877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Adresse:                     Kuchl Markt 150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                                   5432 Kuchl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655568"/>
            <a:ext cx="4031106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E-Mail:  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kultegra@gmx.at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621403"/>
            <a:ext cx="1679168" cy="34015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Geburtstag: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14" name="Image"/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5490591"/>
            <a:ext cx="5991224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1915922" y="905257"/>
            <a:ext cx="3811930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AANISHA (DORIS) RAGAB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50387" y="1252578"/>
            <a:ext cx="906141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i="1" spc="10" dirty="0">
                <a:latin typeface="Arial"/>
                <a:cs typeface="Arial"/>
              </a:rPr>
              <a:t>09.01.2018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905379" y="1447826"/>
            <a:ext cx="1411793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Kassapru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250369" y="1447826"/>
            <a:ext cx="524331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fer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923542" y="1834922"/>
            <a:ext cx="2786877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Verbindung nach A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642955" y="1834922"/>
            <a:ext cx="1118211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gypten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215" name="Image"/>
          <p:cNvPicPr>
            <a:picLocks noChangeAspect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2272537"/>
            <a:ext cx="5798565" cy="12193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553335"/>
            <a:ext cx="4526788" cy="51724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Email: 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aa.d.ragab@gmail.com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Tel.Nr.:                      +43 - 676 / 96 38 177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341243"/>
            <a:ext cx="5686552" cy="53416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Web:   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https://www.aanisha.net/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                                 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http://aanishasart.wixsite.com/salem</a:t>
            </a:r>
            <a:r>
              <a:rPr sz="1100" spc="10" dirty="0">
                <a:latin typeface="Calibri"/>
                <a:cs typeface="Calibri"/>
              </a:rPr>
              <a:t>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2996819" y="3844162"/>
            <a:ext cx="3495167" cy="15240"/>
          </a:xfrm>
          <a:custGeom>
            <a:avLst/>
            <a:gdLst/>
            <a:ahLst/>
            <a:cxnLst/>
            <a:rect l="l" t="t" r="r" b="b"/>
            <a:pathLst>
              <a:path w="3495167" h="15240">
                <a:moveTo>
                  <a:pt x="0" y="15240"/>
                </a:moveTo>
                <a:lnTo>
                  <a:pt x="0" y="0"/>
                </a:lnTo>
                <a:lnTo>
                  <a:pt x="3495167" y="0"/>
                </a:lnTo>
                <a:lnTo>
                  <a:pt x="3495167" y="15240"/>
                </a:lnTo>
                <a:lnTo>
                  <a:pt x="0" y="1524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146296"/>
            <a:ext cx="4551172" cy="51876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Adresse:                   Josef Mayburgerkai 26.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                                 5020 Salzburg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16" name="Image"/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341755" y="5017643"/>
            <a:ext cx="4869815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04113"/>
            <a:ext cx="2045081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Orientalischer Tanz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1166872"/>
            <a:ext cx="1038174" cy="22438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Times New Roman"/>
                <a:cs typeface="Times New Roman"/>
              </a:rPr>
              <a:t>mit Aanisha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1575079"/>
            <a:ext cx="2450159" cy="25306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Privat anfragen bitte unter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1823716"/>
            <a:ext cx="1762455" cy="22517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0000ff"/>
                </a:solidFill>
                <a:latin typeface="Calibri"/>
                <a:cs typeface="Calibri"/>
              </a:rPr>
              <a:t>aa.d.ragab@gmail.com</a:t>
            </a:r>
            <a:r>
              <a:rPr sz="1370" spc="10" dirty="0">
                <a:latin typeface="Calibri"/>
                <a:cs typeface="Calibri"/>
              </a:rPr>
              <a:t> 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899464" y="2024126"/>
            <a:ext cx="1670557" cy="12192"/>
          </a:xfrm>
          <a:custGeom>
            <a:avLst/>
            <a:gdLst/>
            <a:ahLst/>
            <a:cxnLst/>
            <a:rect l="l" t="t" r="r" b="b"/>
            <a:pathLst>
              <a:path w="1670557" h="12192">
                <a:moveTo>
                  <a:pt x="0" y="12192"/>
                </a:moveTo>
                <a:lnTo>
                  <a:pt x="0" y="0"/>
                </a:lnTo>
                <a:lnTo>
                  <a:pt x="1670558" y="0"/>
                </a:lnTo>
                <a:lnTo>
                  <a:pt x="1670558" y="12192"/>
                </a:lnTo>
                <a:lnTo>
                  <a:pt x="0" y="1219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007106"/>
            <a:ext cx="1679168" cy="34015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Geburtstag: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17" name="Image"/>
          <p:cNvPicPr>
            <a:picLocks noChangeAspect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3876928"/>
            <a:ext cx="6086474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2730119" y="905257"/>
            <a:ext cx="2185061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AJAY MATHUR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50387" y="1252578"/>
            <a:ext cx="906141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i="1" spc="10" dirty="0">
                <a:latin typeface="Arial"/>
                <a:cs typeface="Arial"/>
              </a:rPr>
              <a:t>09.01.2018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905379" y="1447826"/>
            <a:ext cx="1411793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Kassapru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250369" y="1447826"/>
            <a:ext cx="524331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fer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218" name="Image"/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1885442"/>
            <a:ext cx="5798565" cy="121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4216400"/>
            <a:ext cx="2999359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Ansprechpartner für : Indisch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742180"/>
            <a:ext cx="5337556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                                   Ayurveda, Massagen, Kochen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004308"/>
            <a:ext cx="5210911" cy="53484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Tel.Nr.:                       +43 - 664 / 54 51 037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E-Mail : 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mathurayurveda@yahoo.de</a:t>
            </a: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 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532770"/>
            <a:ext cx="5772151" cy="268723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Web:     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https://www.mathurayurveda.com</a:t>
            </a:r>
            <a:r>
              <a:rPr sz="1900" spc="10" dirty="0">
                <a:solidFill>
                  <a:srgbClr val="045389"/>
                </a:solidFill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333490"/>
            <a:ext cx="1804288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Mathur Ayurveda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593561"/>
            <a:ext cx="2092782" cy="104500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Inhaber: Ajay Mathur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Firmensitz: 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Salzburgerstrasse 14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5400 Hallein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Tel: 0043/664/5451037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Mail: mathurayurveda@yahoo.de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881176" y="7643749"/>
            <a:ext cx="5798565" cy="350520"/>
          </a:xfrm>
          <a:custGeom>
            <a:avLst/>
            <a:gdLst/>
            <a:ahLst/>
            <a:cxnLst/>
            <a:rect l="l" t="t" r="r" b="b"/>
            <a:pathLst>
              <a:path w="5798565" h="350520">
                <a:moveTo>
                  <a:pt x="0" y="35052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350520"/>
                </a:lnTo>
                <a:lnTo>
                  <a:pt x="0" y="3505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" name="object 187"/>
          <p:cNvSpPr/>
          <p:nvPr/>
        </p:nvSpPr>
        <p:spPr>
          <a:xfrm>
            <a:off x="881176" y="7994345"/>
            <a:ext cx="5798565" cy="350825"/>
          </a:xfrm>
          <a:custGeom>
            <a:avLst/>
            <a:gdLst/>
            <a:ahLst/>
            <a:cxnLst/>
            <a:rect l="l" t="t" r="r" b="b"/>
            <a:pathLst>
              <a:path w="5798565" h="350825">
                <a:moveTo>
                  <a:pt x="0" y="350825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350825"/>
                </a:lnTo>
                <a:lnTo>
                  <a:pt x="0" y="350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000365"/>
            <a:ext cx="1679168" cy="34015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Geburtstag: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881176" y="8345170"/>
            <a:ext cx="5798565" cy="350520"/>
          </a:xfrm>
          <a:custGeom>
            <a:avLst/>
            <a:gdLst/>
            <a:ahLst/>
            <a:cxnLst/>
            <a:rect l="l" t="t" r="r" b="b"/>
            <a:pathLst>
              <a:path w="5798565" h="350520">
                <a:moveTo>
                  <a:pt x="0" y="35052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350520"/>
                </a:lnTo>
                <a:lnTo>
                  <a:pt x="0" y="3505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" name="object 189"/>
          <p:cNvSpPr/>
          <p:nvPr/>
        </p:nvSpPr>
        <p:spPr>
          <a:xfrm>
            <a:off x="881176" y="8695639"/>
            <a:ext cx="5798565" cy="1234440"/>
          </a:xfrm>
          <a:custGeom>
            <a:avLst/>
            <a:gdLst/>
            <a:ahLst/>
            <a:cxnLst/>
            <a:rect l="l" t="t" r="r" b="b"/>
            <a:pathLst>
              <a:path w="5798565" h="1234440">
                <a:moveTo>
                  <a:pt x="0" y="123444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234440"/>
                </a:lnTo>
                <a:lnTo>
                  <a:pt x="0" y="1234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219" name="Image"/>
          <p:cNvPicPr>
            <a:picLocks noChangeAspect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217930" y="1985645"/>
            <a:ext cx="5124450" cy="1952625"/>
          </a:xfrm>
          <a:prstGeom prst="rect">
            <a:avLst/>
          </a:prstGeom>
        </p:spPr>
      </p:pic>
      <p:pic>
        <p:nvPicPr>
          <p:cNvPr id="220" name="Image"/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8518804"/>
            <a:ext cx="6010274" cy="14001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2628011" y="905257"/>
            <a:ext cx="2387752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ULRIKE SEISER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50387" y="1252578"/>
            <a:ext cx="906141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i="1" spc="10" dirty="0">
                <a:latin typeface="Arial"/>
                <a:cs typeface="Arial"/>
              </a:rPr>
              <a:t>09.01.2018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896110" y="3938422"/>
            <a:ext cx="1310596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Schriftfu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990723" y="3938422"/>
            <a:ext cx="2772306" cy="77468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14918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hrerstellvertreter</a:t>
            </a:r>
            <a:endParaRPr sz="18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Buffet &amp; so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221" name="Image"/>
          <p:cNvPicPr>
            <a:picLocks noChangeAspect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4764659"/>
            <a:ext cx="5798565" cy="121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5307584"/>
            <a:ext cx="5046890" cy="78115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Tel.Nr.:                               +43 -660 / 40 78 276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E-Mail :        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 fee.habibi@gmx.at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E-Mail 2 </a:t>
            </a:r>
            <a:r>
              <a:rPr sz="1100" spc="10" dirty="0">
                <a:solidFill>
                  <a:srgbClr val="045389"/>
                </a:solidFill>
                <a:latin typeface="Arial"/>
                <a:cs typeface="Arial"/>
              </a:rPr>
              <a:t>:                             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fee.habibi@gmail.com</a:t>
            </a:r>
            <a:endParaRPr sz="16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65046" y="6621526"/>
            <a:ext cx="4092499" cy="51877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940689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Ansprechpartner für :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Betreuung  Programmgestaltung  Buffet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673086"/>
            <a:ext cx="5311648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WebSite:                 </a:t>
            </a: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https://fee-habibi.webnode.com/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2" name="Image"/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732279" y="1469390"/>
            <a:ext cx="409575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881176" y="899160"/>
            <a:ext cx="5798565" cy="1582166"/>
          </a:xfrm>
          <a:custGeom>
            <a:avLst/>
            <a:gdLst/>
            <a:ahLst/>
            <a:cxnLst/>
            <a:rect l="l" t="t" r="r" b="b"/>
            <a:pathLst>
              <a:path w="5798565" h="1582166">
                <a:moveTo>
                  <a:pt x="0" y="158216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582166"/>
                </a:lnTo>
                <a:lnTo>
                  <a:pt x="0" y="1582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81176" y="2481326"/>
            <a:ext cx="5798565" cy="175259"/>
          </a:xfrm>
          <a:custGeom>
            <a:avLst/>
            <a:gdLst/>
            <a:ahLst/>
            <a:cxnLst/>
            <a:rect l="l" t="t" r="r" b="b"/>
            <a:pathLst>
              <a:path w="5798565" h="175259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2240915" y="2656357"/>
            <a:ext cx="3150346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Unser Webnode Shop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3095499"/>
            <a:ext cx="5798565" cy="12191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881176" y="3107690"/>
            <a:ext cx="5798565" cy="175259"/>
          </a:xfrm>
          <a:custGeom>
            <a:avLst/>
            <a:gdLst/>
            <a:ahLst/>
            <a:cxnLst/>
            <a:rect l="l" t="t" r="r" b="b"/>
            <a:pathLst>
              <a:path w="5798565" h="175259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881176" y="3282949"/>
            <a:ext cx="5798565" cy="262128"/>
          </a:xfrm>
          <a:custGeom>
            <a:avLst/>
            <a:gdLst/>
            <a:ahLst/>
            <a:cxnLst/>
            <a:rect l="l" t="t" r="r" b="b"/>
            <a:pathLst>
              <a:path w="5798565" h="262128">
                <a:moveTo>
                  <a:pt x="0" y="26212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8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287903"/>
            <a:ext cx="660908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Buffet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1176" y="3545154"/>
            <a:ext cx="5798565" cy="175564"/>
          </a:xfrm>
          <a:custGeom>
            <a:avLst/>
            <a:gdLst/>
            <a:ahLst/>
            <a:cxnLst/>
            <a:rect l="l" t="t" r="r" b="b"/>
            <a:pathLst>
              <a:path w="5798565" h="175564">
                <a:moveTo>
                  <a:pt x="0" y="175565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565"/>
                </a:lnTo>
                <a:lnTo>
                  <a:pt x="0" y="175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547745"/>
            <a:ext cx="3170199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Speisen aus aller Welt und für jeden Wunsch. 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81176" y="3720719"/>
            <a:ext cx="5798565" cy="175259"/>
          </a:xfrm>
          <a:custGeom>
            <a:avLst/>
            <a:gdLst/>
            <a:ahLst/>
            <a:cxnLst/>
            <a:rect l="l" t="t" r="r" b="b"/>
            <a:pathLst>
              <a:path w="5798565" h="175259">
                <a:moveTo>
                  <a:pt x="0" y="175259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59"/>
                </a:lnTo>
                <a:lnTo>
                  <a:pt x="0" y="175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881176" y="3895978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3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3"/>
                </a:lnTo>
                <a:lnTo>
                  <a:pt x="0" y="263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3900932"/>
            <a:ext cx="1575689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Rezeptservice 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81176" y="4159631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161916"/>
            <a:ext cx="4144035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Zu den Veranstaltungen bieten wir im Netz viele Rezepte an.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81176" y="4334891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881176" y="4510151"/>
            <a:ext cx="5798565" cy="262127"/>
          </a:xfrm>
          <a:custGeom>
            <a:avLst/>
            <a:gdLst/>
            <a:ahLst/>
            <a:cxnLst/>
            <a:rect l="l" t="t" r="r" b="b"/>
            <a:pathLst>
              <a:path w="5798565" h="262127">
                <a:moveTo>
                  <a:pt x="0" y="26212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8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515104"/>
            <a:ext cx="724916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Lexika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81176" y="4772279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4774565"/>
            <a:ext cx="3254019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Wir bieten zu vielen Themen eigene Lexika an. 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81176" y="4947539"/>
            <a:ext cx="5798565" cy="175259"/>
          </a:xfrm>
          <a:custGeom>
            <a:avLst/>
            <a:gdLst/>
            <a:ahLst/>
            <a:cxnLst/>
            <a:rect l="l" t="t" r="r" b="b"/>
            <a:pathLst>
              <a:path w="5798565" h="175259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881176" y="5122799"/>
            <a:ext cx="5798565" cy="262128"/>
          </a:xfrm>
          <a:custGeom>
            <a:avLst/>
            <a:gdLst/>
            <a:ahLst/>
            <a:cxnLst/>
            <a:rect l="l" t="t" r="r" b="b"/>
            <a:pathLst>
              <a:path w="5798565" h="262128">
                <a:moveTo>
                  <a:pt x="0" y="26212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8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127752"/>
            <a:ext cx="787400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FAQ´s </a:t>
            </a:r>
            <a:endParaRPr sz="1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81176" y="5384927"/>
            <a:ext cx="5798565" cy="175259"/>
          </a:xfrm>
          <a:custGeom>
            <a:avLst/>
            <a:gdLst/>
            <a:ahLst/>
            <a:cxnLst/>
            <a:rect l="l" t="t" r="r" b="b"/>
            <a:pathLst>
              <a:path w="5798565" h="175259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387213"/>
            <a:ext cx="5021124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Zu mehreren Themen mit Informationen zu den wichtigsten Bereichen der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81176" y="5560187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5562473"/>
            <a:ext cx="856132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Eventarbeit.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81176" y="5735447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881176" y="5910707"/>
            <a:ext cx="5798565" cy="1582166"/>
          </a:xfrm>
          <a:custGeom>
            <a:avLst/>
            <a:gdLst/>
            <a:ahLst/>
            <a:cxnLst/>
            <a:rect l="l" t="t" r="r" b="b"/>
            <a:pathLst>
              <a:path w="5798565" h="1582166">
                <a:moveTo>
                  <a:pt x="0" y="158216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582166"/>
                </a:lnTo>
                <a:lnTo>
                  <a:pt x="0" y="1582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881176" y="7492873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881176" y="7668133"/>
            <a:ext cx="5798565" cy="262128"/>
          </a:xfrm>
          <a:custGeom>
            <a:avLst/>
            <a:gdLst/>
            <a:ahLst/>
            <a:cxnLst/>
            <a:rect l="l" t="t" r="r" b="b"/>
            <a:pathLst>
              <a:path w="5798565" h="262128">
                <a:moveTo>
                  <a:pt x="0" y="26212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2128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673086"/>
            <a:ext cx="3354450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ZIELE und VORSTELLUNGEN :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81176" y="7930261"/>
            <a:ext cx="5798565" cy="263652"/>
          </a:xfrm>
          <a:custGeom>
            <a:avLst/>
            <a:gdLst/>
            <a:ahLst/>
            <a:cxnLst/>
            <a:rect l="l" t="t" r="r" b="b"/>
            <a:pathLst>
              <a:path w="5798565" h="263652">
                <a:moveTo>
                  <a:pt x="0" y="26365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63652"/>
                </a:lnTo>
                <a:lnTo>
                  <a:pt x="0" y="263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747064" y="8193989"/>
            <a:ext cx="5932677" cy="175565"/>
          </a:xfrm>
          <a:custGeom>
            <a:avLst/>
            <a:gdLst/>
            <a:ahLst/>
            <a:cxnLst/>
            <a:rect l="l" t="t" r="r" b="b"/>
            <a:pathLst>
              <a:path w="5932677" h="175565">
                <a:moveTo>
                  <a:pt x="0" y="175565"/>
                </a:moveTo>
                <a:lnTo>
                  <a:pt x="0" y="0"/>
                </a:lnTo>
                <a:lnTo>
                  <a:pt x="5932678" y="0"/>
                </a:lnTo>
                <a:lnTo>
                  <a:pt x="5932678" y="175565"/>
                </a:lnTo>
                <a:lnTo>
                  <a:pt x="0" y="175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765352" y="8196580"/>
            <a:ext cx="1645005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898989"/>
                </a:solidFill>
                <a:latin typeface="Times New Roman"/>
                <a:cs typeface="Times New Roman"/>
              </a:rPr>
              <a:t>    </a:t>
            </a:r>
            <a:r>
              <a:rPr sz="1200" b="1" spc="10" dirty="0">
                <a:solidFill>
                  <a:srgbClr val="898989"/>
                </a:solidFill>
                <a:latin typeface="Arial"/>
                <a:cs typeface="Arial"/>
              </a:rPr>
              <a:t>Serviceeinrichtung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410079" y="8196580"/>
            <a:ext cx="220980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für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631059" y="8196580"/>
            <a:ext cx="1016508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alle Personen,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648024" y="8196580"/>
            <a:ext cx="1049579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Migranten aller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697603" y="8196580"/>
            <a:ext cx="1854861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Herkunftsländer, Personen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47064" y="8369554"/>
            <a:ext cx="5932677" cy="175260"/>
          </a:xfrm>
          <a:custGeom>
            <a:avLst/>
            <a:gdLst/>
            <a:ahLst/>
            <a:cxnLst/>
            <a:rect l="l" t="t" r="r" b="b"/>
            <a:pathLst>
              <a:path w="5932677" h="175260">
                <a:moveTo>
                  <a:pt x="0" y="175260"/>
                </a:moveTo>
                <a:lnTo>
                  <a:pt x="0" y="0"/>
                </a:lnTo>
                <a:lnTo>
                  <a:pt x="5932678" y="0"/>
                </a:lnTo>
                <a:lnTo>
                  <a:pt x="5932678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995476" y="8371840"/>
            <a:ext cx="3177819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inländischer Herkunft und für alle Altersgruppe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7064" y="8544814"/>
            <a:ext cx="5932677" cy="175260"/>
          </a:xfrm>
          <a:custGeom>
            <a:avLst/>
            <a:gdLst/>
            <a:ahLst/>
            <a:cxnLst/>
            <a:rect l="l" t="t" r="r" b="b"/>
            <a:pathLst>
              <a:path w="5932677" h="175260">
                <a:moveTo>
                  <a:pt x="0" y="175260"/>
                </a:moveTo>
                <a:lnTo>
                  <a:pt x="0" y="0"/>
                </a:lnTo>
                <a:lnTo>
                  <a:pt x="5932678" y="0"/>
                </a:lnTo>
                <a:lnTo>
                  <a:pt x="5932678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765352" y="8547100"/>
            <a:ext cx="2153107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898989"/>
                </a:solidFill>
                <a:latin typeface="Times New Roman"/>
                <a:cs typeface="Times New Roman"/>
              </a:rPr>
              <a:t>    </a:t>
            </a:r>
            <a:r>
              <a:rPr sz="1200" b="1" spc="10" dirty="0">
                <a:solidFill>
                  <a:srgbClr val="898989"/>
                </a:solidFill>
                <a:latin typeface="Arial"/>
                <a:cs typeface="Arial"/>
              </a:rPr>
              <a:t>Familienintegrationsstelle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919095" y="8547100"/>
            <a:ext cx="220980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für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140075" y="8547100"/>
            <a:ext cx="938021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alle Familien,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078096" y="8547100"/>
            <a:ext cx="1051255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Migranten aller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5129351" y="8547100"/>
            <a:ext cx="1118006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Herkunftsländer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6247358" y="8547100"/>
            <a:ext cx="296418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und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47064" y="8720074"/>
            <a:ext cx="5932677" cy="175260"/>
          </a:xfrm>
          <a:custGeom>
            <a:avLst/>
            <a:gdLst/>
            <a:ahLst/>
            <a:cxnLst/>
            <a:rect l="l" t="t" r="r" b="b"/>
            <a:pathLst>
              <a:path w="5932677" h="175260">
                <a:moveTo>
                  <a:pt x="0" y="175260"/>
                </a:moveTo>
                <a:lnTo>
                  <a:pt x="0" y="0"/>
                </a:lnTo>
                <a:lnTo>
                  <a:pt x="5932678" y="0"/>
                </a:lnTo>
                <a:lnTo>
                  <a:pt x="5932678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995476" y="8722360"/>
            <a:ext cx="5042052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898989"/>
                </a:solidFill>
                <a:latin typeface="Arial"/>
                <a:cs typeface="Arial"/>
              </a:rPr>
              <a:t>Personen inländischer Herkunft als Treffpunkt der verschiedenen Kulturen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47064" y="8895334"/>
            <a:ext cx="5932677" cy="175260"/>
          </a:xfrm>
          <a:custGeom>
            <a:avLst/>
            <a:gdLst/>
            <a:ahLst/>
            <a:cxnLst/>
            <a:rect l="l" t="t" r="r" b="b"/>
            <a:pathLst>
              <a:path w="5932677" h="175260">
                <a:moveTo>
                  <a:pt x="0" y="175260"/>
                </a:moveTo>
                <a:lnTo>
                  <a:pt x="0" y="0"/>
                </a:lnTo>
                <a:lnTo>
                  <a:pt x="5932678" y="0"/>
                </a:lnTo>
                <a:lnTo>
                  <a:pt x="5932678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765352" y="8897620"/>
            <a:ext cx="2618232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898989"/>
                </a:solidFill>
                <a:latin typeface="Times New Roman"/>
                <a:cs typeface="Times New Roman"/>
              </a:rPr>
              <a:t>    </a:t>
            </a:r>
            <a:r>
              <a:rPr sz="1200" b="1" spc="10" dirty="0">
                <a:solidFill>
                  <a:srgbClr val="898989"/>
                </a:solidFill>
                <a:latin typeface="Arial"/>
                <a:cs typeface="Arial"/>
              </a:rPr>
              <a:t>Interkulturelles Familienzentrum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85439" y="8897620"/>
            <a:ext cx="1184911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als Treffpunkt für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570349" y="8897620"/>
            <a:ext cx="127102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4656709" y="8897620"/>
            <a:ext cx="853897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lle Familien,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5509692" y="8897620"/>
            <a:ext cx="1050950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Migranten aller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47064" y="9070594"/>
            <a:ext cx="5932677" cy="175260"/>
          </a:xfrm>
          <a:custGeom>
            <a:avLst/>
            <a:gdLst/>
            <a:ahLst/>
            <a:cxnLst/>
            <a:rect l="l" t="t" r="r" b="b"/>
            <a:pathLst>
              <a:path w="5932677" h="175260">
                <a:moveTo>
                  <a:pt x="0" y="175260"/>
                </a:moveTo>
                <a:lnTo>
                  <a:pt x="0" y="0"/>
                </a:lnTo>
                <a:lnTo>
                  <a:pt x="5932678" y="0"/>
                </a:lnTo>
                <a:lnTo>
                  <a:pt x="5932678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995476" y="9072880"/>
            <a:ext cx="4723791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898989"/>
                </a:solidFill>
                <a:latin typeface="Arial"/>
                <a:cs typeface="Arial"/>
              </a:rPr>
              <a:t>Herkunftsländer mit Personen inländischer Herkunft und natürlich alle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47064" y="9245854"/>
            <a:ext cx="5932677" cy="175260"/>
          </a:xfrm>
          <a:custGeom>
            <a:avLst/>
            <a:gdLst/>
            <a:ahLst/>
            <a:cxnLst/>
            <a:rect l="l" t="t" r="r" b="b"/>
            <a:pathLst>
              <a:path w="5932677" h="175260">
                <a:moveTo>
                  <a:pt x="0" y="175260"/>
                </a:moveTo>
                <a:lnTo>
                  <a:pt x="0" y="0"/>
                </a:lnTo>
                <a:lnTo>
                  <a:pt x="5932678" y="0"/>
                </a:lnTo>
                <a:lnTo>
                  <a:pt x="5932678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995476" y="9248140"/>
            <a:ext cx="991768" cy="17007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898989"/>
                </a:solidFill>
                <a:latin typeface="Arial"/>
                <a:cs typeface="Arial"/>
              </a:rPr>
              <a:t>Altersgruppen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81176" y="9421063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881176" y="9596323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881176" y="9771583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10" name="Image">
            <a:hlinkClick r:id="rId11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  <p:pic>
        <p:nvPicPr>
          <p:cNvPr id="12" name="Image">
            <a:hlinkClick r:id="rId13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5910707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05257"/>
            <a:ext cx="1679168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Geburtstag: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23" name="Image"/>
          <p:cNvPicPr>
            <a:picLocks noChangeAspect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1775968"/>
            <a:ext cx="6048374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1975357" y="3859403"/>
            <a:ext cx="3708908" cy="53583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17365d"/>
                </a:solidFill>
                <a:latin typeface="Cambria"/>
                <a:cs typeface="Cambria"/>
              </a:rPr>
              <a:t>Unsere Sponsoren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253032" y="4784242"/>
            <a:ext cx="3131474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Eine Liste der Gescha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998524" y="4784242"/>
            <a:ext cx="5624352" cy="77468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3319179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fte, die uns zu</a:t>
            </a:r>
            <a:endParaRPr sz="26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Veranstaltungen mit Tombola Spenden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992428" y="5558434"/>
            <a:ext cx="1301997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unterstu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582166" y="5558434"/>
            <a:ext cx="5094804" cy="77494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645457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tzen, haben wir immer wieder</a:t>
            </a:r>
            <a:endParaRPr sz="26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aktuell auf unserer Homepage.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146352" y="6719976"/>
            <a:ext cx="430581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Fu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015288" y="6719976"/>
            <a:ext cx="5601523" cy="116178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494842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r die aktuelle Darstellung ist diese</a:t>
            </a:r>
            <a:endParaRPr sz="26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Liste der letzten Jahre zu umfangreich.</a:t>
            </a:r>
            <a:endParaRPr sz="2600">
              <a:latin typeface="Cambria"/>
              <a:cs typeface="Cambria"/>
            </a:endParaRPr>
          </a:p>
          <a:p>
            <a:pPr marL="269697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Die Liste reicht immerhin bis 2014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248279" y="7881264"/>
            <a:ext cx="734172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zuru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914325" y="7881264"/>
            <a:ext cx="517675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ck.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224" name="Image"/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8706358"/>
            <a:ext cx="5798565" cy="12192"/>
          </a:xfrm>
          <a:prstGeom prst="rect">
            <a:avLst/>
          </a:prstGeom>
        </p:spPr>
      </p:pic>
      <p:pic>
        <p:nvPicPr>
          <p:cNvPr id="225" name="Image"/>
          <p:cNvPicPr>
            <a:picLocks noChangeAspect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26098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1125016" y="897890"/>
            <a:ext cx="5409134" cy="107228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3390" spc="10" dirty="0">
                <a:latin typeface="Cambria"/>
                <a:cs typeface="Cambria"/>
              </a:rPr>
              <a:t>Wir bedanken uns bei allen</a:t>
            </a:r>
            <a:endParaRPr sz="3300">
              <a:latin typeface="Cambria"/>
              <a:cs typeface="Cambria"/>
            </a:endParaRPr>
          </a:p>
          <a:p>
            <a:pPr marL="324561">
              <a:lnSpc>
                <a:spcPct val="100000"/>
              </a:lnSpc>
            </a:pPr>
            <a:r>
              <a:rPr sz="3600" spc="10" dirty="0">
                <a:latin typeface="Cambria"/>
                <a:cs typeface="Cambria"/>
              </a:rPr>
              <a:t>Spendern ganz herzlich.</a:t>
            </a:r>
            <a:endParaRPr sz="3600">
              <a:latin typeface="Cambria"/>
              <a:cs typeface="Cambria"/>
            </a:endParaRPr>
          </a:p>
        </p:txBody>
      </p:sp>
      <p:pic>
        <p:nvPicPr>
          <p:cNvPr id="226" name="Image"/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3579749"/>
            <a:ext cx="5456555" cy="297116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2297303" y="905257"/>
            <a:ext cx="3051073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Salzburg Milch GmbH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50387" y="1252578"/>
            <a:ext cx="906141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i="1" spc="10" dirty="0">
                <a:latin typeface="Arial"/>
                <a:cs typeface="Arial"/>
              </a:rPr>
              <a:t>20.01.2018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961642" y="4911344"/>
            <a:ext cx="3706165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Adresse: Milchstraße 1, 5020 Salzburg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847467" y="5467604"/>
            <a:ext cx="1936038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Telefon:0662/24550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27" name="Image">
            <a:hlinkClick r:id="rId228"/>
          </p:cNvPr>
          <p:cNvPicPr>
            <a:picLocks noChangeAspect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46554" y="2433193"/>
            <a:ext cx="4267200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2187575" y="905257"/>
            <a:ext cx="3270529" cy="34015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Autopark Grödig GmbH</a:t>
            </a:r>
            <a:endParaRPr sz="2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350387" y="1252578"/>
            <a:ext cx="906141" cy="19218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i="1" spc="10" dirty="0">
                <a:latin typeface="Arial"/>
                <a:cs typeface="Arial"/>
              </a:rPr>
              <a:t>20.01.2018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818380"/>
            <a:ext cx="3067176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Gartenauerstr. 2b, 5082 Grödig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374640"/>
            <a:ext cx="519938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Tel: 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5374640"/>
            <a:ext cx="1370761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06246/75051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206997"/>
            <a:ext cx="597662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Mail: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6206997"/>
            <a:ext cx="2814244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office@autopark-groedig.at</a:t>
            </a:r>
            <a:r>
              <a:rPr sz="1800" spc="10" dirty="0">
                <a:latin typeface="Arial"/>
                <a:cs typeface="Arial"/>
              </a:rPr>
              <a:t> 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798574" y="6430644"/>
            <a:ext cx="2603627" cy="10668"/>
          </a:xfrm>
          <a:custGeom>
            <a:avLst/>
            <a:gdLst/>
            <a:ahLst/>
            <a:cxnLst/>
            <a:rect l="l" t="t" r="r" b="b"/>
            <a:pathLst>
              <a:path w="2603627" h="10668">
                <a:moveTo>
                  <a:pt x="0" y="10669"/>
                </a:moveTo>
                <a:lnTo>
                  <a:pt x="0" y="0"/>
                </a:lnTo>
                <a:lnTo>
                  <a:pt x="2603627" y="0"/>
                </a:lnTo>
                <a:lnTo>
                  <a:pt x="2603627" y="10669"/>
                </a:lnTo>
                <a:lnTo>
                  <a:pt x="0" y="10669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6485890"/>
            <a:ext cx="541274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Web.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798574" y="6485890"/>
            <a:ext cx="2587168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www.autopark-groedig.at</a:t>
            </a:r>
            <a:r>
              <a:rPr sz="1800" spc="10" dirty="0">
                <a:latin typeface="Arial"/>
                <a:cs typeface="Arial"/>
              </a:rPr>
              <a:t>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1798574" y="6709537"/>
            <a:ext cx="2446655" cy="10667"/>
          </a:xfrm>
          <a:custGeom>
            <a:avLst/>
            <a:gdLst/>
            <a:ahLst/>
            <a:cxnLst/>
            <a:rect l="l" t="t" r="r" b="b"/>
            <a:pathLst>
              <a:path w="2446655" h="10667">
                <a:moveTo>
                  <a:pt x="0" y="10668"/>
                </a:moveTo>
                <a:lnTo>
                  <a:pt x="0" y="0"/>
                </a:lnTo>
                <a:lnTo>
                  <a:pt x="2446655" y="0"/>
                </a:lnTo>
                <a:lnTo>
                  <a:pt x="2446655" y="10668"/>
                </a:lnTo>
                <a:lnTo>
                  <a:pt x="0" y="1066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7040626"/>
            <a:ext cx="5613502" cy="53355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Unsere Firmennews und diverse Aktionen gibt es auch auf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Facebook unter: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874254"/>
            <a:ext cx="5554727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00ff"/>
                </a:solidFill>
                <a:latin typeface="Arial"/>
                <a:cs typeface="Arial"/>
              </a:rPr>
              <a:t>https://www.facebook.com/autoparkgroedig</a:t>
            </a:r>
            <a:r>
              <a:rPr sz="1800" spc="10" dirty="0">
                <a:latin typeface="Arial"/>
                <a:cs typeface="Arial"/>
              </a:rPr>
              <a:t>                 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899464" y="8097901"/>
            <a:ext cx="4219321" cy="10667"/>
          </a:xfrm>
          <a:custGeom>
            <a:avLst/>
            <a:gdLst/>
            <a:ahLst/>
            <a:cxnLst/>
            <a:rect l="l" t="t" r="r" b="b"/>
            <a:pathLst>
              <a:path w="4219321" h="10667">
                <a:moveTo>
                  <a:pt x="0" y="10668"/>
                </a:moveTo>
                <a:lnTo>
                  <a:pt x="0" y="0"/>
                </a:lnTo>
                <a:lnTo>
                  <a:pt x="4219322" y="0"/>
                </a:lnTo>
                <a:lnTo>
                  <a:pt x="4219322" y="10668"/>
                </a:lnTo>
                <a:lnTo>
                  <a:pt x="0" y="1066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229" name="Image">
            <a:hlinkClick r:id="rId230"/>
          </p:cNvPr>
          <p:cNvPicPr>
            <a:picLocks noChangeAspect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1666494"/>
            <a:ext cx="5828665" cy="294767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22401"/>
            <a:ext cx="5718631" cy="108854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Autopark Grödig ist nicht nur Autohaus und KFZ-Werkstatt,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sondern bietet neben Unfallinstandsetzung,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Pickerlüberprüfung, Lackierungen und Reparaturen aller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Marken auch ein Rundum Service.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2589910"/>
            <a:ext cx="5724143" cy="81092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Unsere Partnerfirma "Karosseriefachbetrieb Robert Gerl"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ermöglicht uns besonders effiziente, fachgerechte und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schnelle Reparaturen Hand in Hand mit unserer Werkstatt. </a:t>
            </a:r>
            <a:endParaRPr sz="16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980180"/>
            <a:ext cx="5666080" cy="80939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Bei der Autoanmeldung und Versicherungen aller Art berät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Sie Versicherungsmakler Peter Wuppinger MBA individuell,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unabhängig und objektiv vor Ort.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881176" y="5759780"/>
            <a:ext cx="5798565" cy="632765"/>
          </a:xfrm>
          <a:custGeom>
            <a:avLst/>
            <a:gdLst/>
            <a:ahLst/>
            <a:cxnLst/>
            <a:rect l="l" t="t" r="r" b="b"/>
            <a:pathLst>
              <a:path w="5798565" h="632765">
                <a:moveTo>
                  <a:pt x="0" y="632765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632765"/>
                </a:lnTo>
                <a:lnTo>
                  <a:pt x="0" y="632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816862" y="5769800"/>
            <a:ext cx="4022166" cy="38267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700" b="1" spc="10" dirty="0">
                <a:solidFill>
                  <a:srgbClr val="2b3c4d"/>
                </a:solidFill>
                <a:latin typeface="Arial"/>
                <a:cs typeface="Arial"/>
              </a:rPr>
              <a:t>BESONDERE MARKEN</a:t>
            </a:r>
            <a:endParaRPr sz="2700">
              <a:latin typeface="Arial"/>
              <a:cs typeface="Arial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881176" y="6392545"/>
            <a:ext cx="5798565" cy="277368"/>
          </a:xfrm>
          <a:custGeom>
            <a:avLst/>
            <a:gdLst/>
            <a:ahLst/>
            <a:cxnLst/>
            <a:rect l="l" t="t" r="r" b="b"/>
            <a:pathLst>
              <a:path w="5798565" h="277368">
                <a:moveTo>
                  <a:pt x="0" y="27736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400810" y="6415785"/>
            <a:ext cx="4818660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505050"/>
                </a:solidFill>
                <a:latin typeface="Arial"/>
                <a:cs typeface="Arial"/>
              </a:rPr>
              <a:t>und besonderen Service finden Sie im Autopark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881176" y="6669913"/>
            <a:ext cx="5798565" cy="277368"/>
          </a:xfrm>
          <a:custGeom>
            <a:avLst/>
            <a:gdLst/>
            <a:ahLst/>
            <a:cxnLst/>
            <a:rect l="l" t="t" r="r" b="b"/>
            <a:pathLst>
              <a:path w="5798565" h="277368">
                <a:moveTo>
                  <a:pt x="0" y="27736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266748" y="6693154"/>
            <a:ext cx="5094096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505050"/>
                </a:solidFill>
                <a:latin typeface="Arial"/>
                <a:cs typeface="Arial"/>
              </a:rPr>
              <a:t>Grödig. Persönliche Beratung ist uns sehr wichtig,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881176" y="6947281"/>
            <a:ext cx="5798565" cy="278892"/>
          </a:xfrm>
          <a:custGeom>
            <a:avLst/>
            <a:gdLst/>
            <a:ahLst/>
            <a:cxnLst/>
            <a:rect l="l" t="t" r="r" b="b"/>
            <a:pathLst>
              <a:path w="5798565" h="278892">
                <a:moveTo>
                  <a:pt x="0" y="27889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8892"/>
                </a:lnTo>
                <a:lnTo>
                  <a:pt x="0" y="2788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012240" y="6970522"/>
            <a:ext cx="5605778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505050"/>
                </a:solidFill>
                <a:latin typeface="Arial"/>
                <a:cs typeface="Arial"/>
              </a:rPr>
              <a:t>damit Sie den richtigen Neu- oder Gebrauchtwagen für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881176" y="7226173"/>
            <a:ext cx="5798565" cy="277368"/>
          </a:xfrm>
          <a:custGeom>
            <a:avLst/>
            <a:gdLst/>
            <a:ahLst/>
            <a:cxnLst/>
            <a:rect l="l" t="t" r="r" b="b"/>
            <a:pathLst>
              <a:path w="5798565" h="277368">
                <a:moveTo>
                  <a:pt x="0" y="27736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169212" y="7249414"/>
            <a:ext cx="5278832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505050"/>
                </a:solidFill>
                <a:latin typeface="Arial"/>
                <a:cs typeface="Arial"/>
              </a:rPr>
              <a:t>Ihre Bedürfnisse finden. Geschäftsführerin Christina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881176" y="7503541"/>
            <a:ext cx="5798565" cy="277368"/>
          </a:xfrm>
          <a:custGeom>
            <a:avLst/>
            <a:gdLst/>
            <a:ahLst/>
            <a:cxnLst/>
            <a:rect l="l" t="t" r="r" b="b"/>
            <a:pathLst>
              <a:path w="5798565" h="277368">
                <a:moveTo>
                  <a:pt x="0" y="27736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830578" y="7526782"/>
            <a:ext cx="3963162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505050"/>
                </a:solidFill>
                <a:latin typeface="Arial"/>
                <a:cs typeface="Arial"/>
              </a:rPr>
              <a:t>Wuppinger-Gerl und Matthäus Messner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81176" y="7780909"/>
            <a:ext cx="5798565" cy="277368"/>
          </a:xfrm>
          <a:custGeom>
            <a:avLst/>
            <a:gdLst/>
            <a:ahLst/>
            <a:cxnLst/>
            <a:rect l="l" t="t" r="r" b="b"/>
            <a:pathLst>
              <a:path w="5798565" h="277368">
                <a:moveTo>
                  <a:pt x="0" y="27736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997000" y="7804150"/>
            <a:ext cx="5633136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solidFill>
                  <a:srgbClr val="505050"/>
                </a:solidFill>
                <a:latin typeface="Arial"/>
                <a:cs typeface="Arial"/>
              </a:rPr>
              <a:t>finden maßgeschneiderte Angebote und Finanzierungen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81176" y="8058353"/>
            <a:ext cx="5798565" cy="279197"/>
          </a:xfrm>
          <a:custGeom>
            <a:avLst/>
            <a:gdLst/>
            <a:ahLst/>
            <a:cxnLst/>
            <a:rect l="l" t="t" r="r" b="b"/>
            <a:pathLst>
              <a:path w="5798565" h="279197">
                <a:moveTo>
                  <a:pt x="0" y="279197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9197"/>
                </a:lnTo>
                <a:lnTo>
                  <a:pt x="0" y="279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035100" y="8081518"/>
            <a:ext cx="5546522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505050"/>
                </a:solidFill>
                <a:latin typeface="Arial"/>
                <a:cs typeface="Arial"/>
              </a:rPr>
              <a:t>für Sie, egal ob Neufahrzeuge der italienischen Marken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881176" y="8337550"/>
            <a:ext cx="5798565" cy="277368"/>
          </a:xfrm>
          <a:custGeom>
            <a:avLst/>
            <a:gdLst/>
            <a:ahLst/>
            <a:cxnLst/>
            <a:rect l="l" t="t" r="r" b="b"/>
            <a:pathLst>
              <a:path w="5798565" h="277368">
                <a:moveTo>
                  <a:pt x="0" y="27736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548638" y="8360791"/>
            <a:ext cx="4521022" cy="25466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505050"/>
                </a:solidFill>
                <a:latin typeface="Arial"/>
                <a:cs typeface="Arial"/>
              </a:rPr>
              <a:t>Fiat, Alfa Romeo oder Fiat Professional, oder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881176" y="8614918"/>
            <a:ext cx="5798565" cy="277368"/>
          </a:xfrm>
          <a:custGeom>
            <a:avLst/>
            <a:gdLst/>
            <a:ahLst/>
            <a:cxnLst/>
            <a:rect l="l" t="t" r="r" b="b"/>
            <a:pathLst>
              <a:path w="5798565" h="277368">
                <a:moveTo>
                  <a:pt x="0" y="277368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920800" y="8638159"/>
            <a:ext cx="5784545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505050"/>
                </a:solidFill>
                <a:latin typeface="Arial"/>
                <a:cs typeface="Arial"/>
              </a:rPr>
              <a:t>Gebrauchtwagen aller Marken.  NEU! Seit 2017 verkaufen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881176" y="8892286"/>
            <a:ext cx="5798565" cy="278892"/>
          </a:xfrm>
          <a:custGeom>
            <a:avLst/>
            <a:gdLst/>
            <a:ahLst/>
            <a:cxnLst/>
            <a:rect l="l" t="t" r="r" b="b"/>
            <a:pathLst>
              <a:path w="5798565" h="278892">
                <a:moveTo>
                  <a:pt x="0" y="278892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8892"/>
                </a:lnTo>
                <a:lnTo>
                  <a:pt x="0" y="2788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917752" y="8915527"/>
            <a:ext cx="5791705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505050"/>
                </a:solidFill>
                <a:latin typeface="Arial"/>
                <a:cs typeface="Arial"/>
              </a:rPr>
              <a:t>und servicieren wir auch Elektro-Mopeds und E-Bikes der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881176" y="9171127"/>
            <a:ext cx="5798565" cy="275844"/>
          </a:xfrm>
          <a:custGeom>
            <a:avLst/>
            <a:gdLst/>
            <a:ahLst/>
            <a:cxnLst/>
            <a:rect l="l" t="t" r="r" b="b"/>
            <a:pathLst>
              <a:path w="5798565" h="275844">
                <a:moveTo>
                  <a:pt x="0" y="275844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1688846" y="9192895"/>
            <a:ext cx="4253279" cy="25466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505050"/>
                </a:solidFill>
                <a:latin typeface="Arial"/>
                <a:cs typeface="Arial"/>
              </a:rPr>
              <a:t>italienischen Marke Askoll und SuperSoco.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object 205"/>
          <p:cNvSpPr/>
          <p:nvPr/>
        </p:nvSpPr>
        <p:spPr>
          <a:xfrm>
            <a:off x="881176" y="899160"/>
            <a:ext cx="5798565" cy="1429766"/>
          </a:xfrm>
          <a:custGeom>
            <a:avLst/>
            <a:gdLst/>
            <a:ahLst/>
            <a:cxnLst/>
            <a:rect l="l" t="t" r="r" b="b"/>
            <a:pathLst>
              <a:path w="5798565" h="1429766">
                <a:moveTo>
                  <a:pt x="0" y="1429766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429766"/>
                </a:lnTo>
                <a:lnTo>
                  <a:pt x="0" y="1429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" name="object 206"/>
          <p:cNvSpPr/>
          <p:nvPr/>
        </p:nvSpPr>
        <p:spPr>
          <a:xfrm>
            <a:off x="881176" y="2328926"/>
            <a:ext cx="5798565" cy="153923"/>
          </a:xfrm>
          <a:custGeom>
            <a:avLst/>
            <a:gdLst/>
            <a:ahLst/>
            <a:cxnLst/>
            <a:rect l="l" t="t" r="r" b="b"/>
            <a:pathLst>
              <a:path w="5798565" h="153923">
                <a:moveTo>
                  <a:pt x="0" y="153924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53924"/>
                </a:lnTo>
                <a:lnTo>
                  <a:pt x="0" y="15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" name="object 207"/>
          <p:cNvSpPr/>
          <p:nvPr/>
        </p:nvSpPr>
        <p:spPr>
          <a:xfrm>
            <a:off x="881176" y="2482850"/>
            <a:ext cx="5798565" cy="152400"/>
          </a:xfrm>
          <a:custGeom>
            <a:avLst/>
            <a:gdLst/>
            <a:ahLst/>
            <a:cxnLst/>
            <a:rect l="l" t="t" r="r" b="b"/>
            <a:pathLst>
              <a:path w="5798565" h="152400">
                <a:moveTo>
                  <a:pt x="0" y="15240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" name="object 208"/>
          <p:cNvSpPr/>
          <p:nvPr/>
        </p:nvSpPr>
        <p:spPr>
          <a:xfrm>
            <a:off x="881176" y="2635376"/>
            <a:ext cx="5798565" cy="1429766"/>
          </a:xfrm>
          <a:custGeom>
            <a:avLst/>
            <a:gdLst/>
            <a:ahLst/>
            <a:cxnLst/>
            <a:rect l="l" t="t" r="r" b="b"/>
            <a:pathLst>
              <a:path w="5798565" h="1429766">
                <a:moveTo>
                  <a:pt x="0" y="1429767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429767"/>
                </a:lnTo>
                <a:lnTo>
                  <a:pt x="0" y="142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231" name="Image">
            <a:hlinkClick r:id="rId232"/>
          </p:cNvPr>
          <p:cNvPicPr>
            <a:picLocks noChangeAspect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510665" y="975995"/>
            <a:ext cx="1428750" cy="1343025"/>
          </a:xfrm>
          <a:prstGeom prst="rect">
            <a:avLst/>
          </a:prstGeom>
        </p:spPr>
      </p:pic>
      <p:pic>
        <p:nvPicPr>
          <p:cNvPr id="233" name="Image">
            <a:hlinkClick r:id="rId234"/>
          </p:cNvPr>
          <p:cNvPicPr>
            <a:picLocks noChangeAspect="1"/>
          </p:cNvPicPr>
          <p:nvPr/>
        </p:nvPicPr>
        <p:blipFill>
          <a:blip r:embed="rId2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3023616" y="899795"/>
            <a:ext cx="1428750" cy="1428750"/>
          </a:xfrm>
          <a:prstGeom prst="rect">
            <a:avLst/>
          </a:prstGeom>
        </p:spPr>
      </p:pic>
      <p:pic>
        <p:nvPicPr>
          <p:cNvPr id="235" name="Image">
            <a:hlinkClick r:id="rId236"/>
          </p:cNvPr>
          <p:cNvPicPr>
            <a:picLocks noChangeAspect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4620895" y="995045"/>
            <a:ext cx="1428750" cy="1333500"/>
          </a:xfrm>
          <a:prstGeom prst="rect">
            <a:avLst/>
          </a:prstGeom>
        </p:spPr>
      </p:pic>
      <p:pic>
        <p:nvPicPr>
          <p:cNvPr id="237" name="Image">
            <a:hlinkClick r:id="rId238"/>
          </p:cNvPr>
          <p:cNvPicPr>
            <a:picLocks noChangeAspect="1"/>
          </p:cNvPicPr>
          <p:nvPr/>
        </p:nvPicPr>
        <p:blipFill>
          <a:blip r:embed="rId2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267204" y="2730500"/>
            <a:ext cx="1428750" cy="1333500"/>
          </a:xfrm>
          <a:prstGeom prst="rect">
            <a:avLst/>
          </a:prstGeom>
        </p:spPr>
      </p:pic>
      <p:pic>
        <p:nvPicPr>
          <p:cNvPr id="239" name="Image">
            <a:hlinkClick r:id="rId240"/>
          </p:cNvPr>
          <p:cNvPicPr>
            <a:picLocks noChangeAspect="1"/>
          </p:cNvPicPr>
          <p:nvPr/>
        </p:nvPicPr>
        <p:blipFill>
          <a:blip r:embed="rId2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3864356" y="2635250"/>
            <a:ext cx="142875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/>
          <p:cNvPicPr>
            <a:picLocks noChangeAspect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76300" y="1041400"/>
            <a:ext cx="2954020" cy="895350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2192893"/>
            <a:ext cx="566231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b="1" spc="10" dirty="0">
                <a:latin typeface="Arial"/>
                <a:cs typeface="Arial"/>
              </a:rPr>
              <a:t>Filialen: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899464" y="2335022"/>
            <a:ext cx="527304" cy="15240"/>
          </a:xfrm>
          <a:custGeom>
            <a:avLst/>
            <a:gdLst/>
            <a:ahLst/>
            <a:cxnLst/>
            <a:rect l="l" t="t" r="r" b="b"/>
            <a:pathLst>
              <a:path w="527304" h="15240">
                <a:moveTo>
                  <a:pt x="0" y="15240"/>
                </a:moveTo>
                <a:lnTo>
                  <a:pt x="0" y="0"/>
                </a:lnTo>
                <a:lnTo>
                  <a:pt x="527304" y="0"/>
                </a:lnTo>
                <a:lnTo>
                  <a:pt x="527304" y="15240"/>
                </a:lnTo>
                <a:lnTo>
                  <a:pt x="0" y="15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2482453"/>
            <a:ext cx="1910780" cy="15647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Ignaz-Harrer-Straße 42 (Cafè)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2770489"/>
            <a:ext cx="939611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5020 Salzburg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058526"/>
            <a:ext cx="1573976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Tel. +43 (0662) 42 40 52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345038"/>
            <a:ext cx="1017335" cy="15647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Öffnungszeiten: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248535" y="3345038"/>
            <a:ext cx="1630287" cy="15647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MO-Fr 6.30 bis 13.00 Uhr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248535" y="3633454"/>
            <a:ext cx="224906" cy="15647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SA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698115" y="3633454"/>
            <a:ext cx="1180707" cy="15647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6.30 bis 12.00 Uhr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248535" y="3921490"/>
            <a:ext cx="240145" cy="15647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SO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698115" y="3921490"/>
            <a:ext cx="1180707" cy="15647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7.00 bis 11.00 Uhr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784074"/>
            <a:ext cx="1554164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Bahnhofstrasse 3 (Cafè)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072111"/>
            <a:ext cx="816167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5400 Hallein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360146"/>
            <a:ext cx="1573976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Tel. +43 (06245) 80 5 17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646658"/>
            <a:ext cx="1017335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Öffnungszeiten: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248535" y="5646658"/>
            <a:ext cx="1679055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MO-FR 6.00 bis 18.00 Uhr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248535" y="5934949"/>
            <a:ext cx="224906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SA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698115" y="5934949"/>
            <a:ext cx="1220331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 6.00 bis 12.00 Uhr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248535" y="6222984"/>
            <a:ext cx="240145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SO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2698115" y="6222984"/>
            <a:ext cx="1220331" cy="1564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 7.00 bis 11.00 Uhr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242" name="Image"/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051877" y="7469492"/>
            <a:ext cx="5456301" cy="229489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934672"/>
            <a:ext cx="3401792" cy="3955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350" spc="10" dirty="0">
                <a:latin typeface="Arial"/>
                <a:cs typeface="Arial"/>
              </a:rPr>
              <a:t>UNSER PROJEKT 2016: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243" name="Image"/>
          <p:cNvPicPr>
            <a:picLocks noChangeAspect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1949323"/>
            <a:ext cx="5760720" cy="63703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1501394" y="1367488"/>
            <a:ext cx="4667144" cy="39557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710" spc="10" dirty="0">
                <a:latin typeface="Arial"/>
                <a:cs typeface="Arial"/>
              </a:rPr>
              <a:t>Ein wenig Statistik vom Erfolg:</a:t>
            </a:r>
            <a:endParaRPr sz="2700">
              <a:latin typeface="Arial"/>
              <a:cs typeface="Arial"/>
            </a:endParaRPr>
          </a:p>
        </p:txBody>
      </p:sp>
      <p:pic>
        <p:nvPicPr>
          <p:cNvPr id="244" name="Image"/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2196313"/>
            <a:ext cx="5760720" cy="73132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2748407"/>
            <a:ext cx="4244848" cy="51876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INTEGRATION kann man nicht machen, 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INTEGRATION muss GESCHEHEN 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3449828"/>
            <a:ext cx="3813175" cy="51877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Wir leben Integration – 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Diese Passion leben wir Tag für Tag.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202478"/>
            <a:ext cx="5779142" cy="127915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Wir wollen kein eigenes Projekt beginnen, sondern nur bestehende in der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spc="10" dirty="0">
                <a:latin typeface="Arial"/>
                <a:cs typeface="Arial"/>
              </a:rPr>
              <a:t>Umsetzung verschieden unterstützen und fördern. Dazu gehen wir den Weg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spc="10" dirty="0">
                <a:latin typeface="Arial"/>
                <a:cs typeface="Arial"/>
              </a:rPr>
              <a:t>der Kommunikation. Einmal können wir nicht ohne Gäste eine Tombola oder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einen Buffet-Verkauf veranstalten und zum anderen bieten wir mit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latin typeface="Arial"/>
                <a:cs typeface="Arial"/>
              </a:rPr>
              <a:t>Veranstaltungen immer wieder eine gute Abwechslung im Kontakt und in der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Kommunikation.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715810"/>
            <a:ext cx="5499732" cy="413773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spc="10" dirty="0">
                <a:latin typeface="Arial"/>
                <a:cs typeface="Arial"/>
              </a:rPr>
              <a:t>Integration ist nicht einfach zu machen, Integration muss entstehen. Das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wollen wir fördern.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348120"/>
            <a:ext cx="5018495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Dazu sehen wir drei wichtige Ansa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5851157" y="6348120"/>
            <a:ext cx="720805" cy="38759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 tze :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6787261"/>
            <a:ext cx="5798565" cy="12192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765352" y="7208060"/>
            <a:ext cx="1201367" cy="19863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970" spc="10" dirty="0">
                <a:latin typeface="Times New Roman"/>
                <a:cs typeface="Times New Roman"/>
              </a:rPr>
              <a:t>    </a:t>
            </a:r>
            <a:r>
              <a:rPr sz="1370" spc="10" dirty="0">
                <a:latin typeface="Arial"/>
                <a:cs typeface="Arial"/>
              </a:rPr>
              <a:t>Das Genieße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1912874" y="7208060"/>
            <a:ext cx="148174" cy="198635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765352" y="7424468"/>
            <a:ext cx="1336169" cy="415043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Times New Roman"/>
                <a:cs typeface="Times New Roman"/>
              </a:rPr>
              <a:t>    </a:t>
            </a:r>
            <a:r>
              <a:rPr sz="1400" spc="10" dirty="0">
                <a:latin typeface="Arial"/>
                <a:cs typeface="Arial"/>
              </a:rPr>
              <a:t>Das Erleben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70" spc="10" dirty="0">
                <a:latin typeface="Times New Roman"/>
                <a:cs typeface="Times New Roman"/>
              </a:rPr>
              <a:t>    </a:t>
            </a:r>
            <a:r>
              <a:rPr sz="1370" spc="10" dirty="0">
                <a:latin typeface="Arial"/>
                <a:cs typeface="Arial"/>
              </a:rPr>
              <a:t>Das Verstehen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8250857"/>
            <a:ext cx="5806957" cy="149550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Dazu veranstalten wir Feste mit Themen-Charakter.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latin typeface="Arial"/>
                <a:cs typeface="Arial"/>
              </a:rPr>
              <a:t>Das Genießen kommt über das Essen, das Erleben schaffen wir mit der Musik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spc="10" dirty="0">
                <a:latin typeface="Arial"/>
                <a:cs typeface="Arial"/>
              </a:rPr>
              <a:t>und das Verstehen mit gemeinsamen Bewegungen (Sport), bei und am Fest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tanzen.         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Wir sehen unsere Aufgabe in erster Linie in der Umsetzung aller bisher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spc="10" dirty="0">
                <a:latin typeface="Arial"/>
                <a:cs typeface="Arial"/>
              </a:rPr>
              <a:t>erbrachten, privaten Unterstützungen mit einer verbesserten Infrastruktur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und dem No How einer Gruppe. </a:t>
            </a:r>
            <a:endParaRPr sz="14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81176" y="9747199"/>
            <a:ext cx="5798565" cy="175260"/>
          </a:xfrm>
          <a:custGeom>
            <a:avLst/>
            <a:gdLst/>
            <a:ahLst/>
            <a:cxnLst/>
            <a:rect l="l" t="t" r="r" b="b"/>
            <a:pathLst>
              <a:path w="5798565" h="175260">
                <a:moveTo>
                  <a:pt x="0" y="175260"/>
                </a:moveTo>
                <a:lnTo>
                  <a:pt x="0" y="0"/>
                </a:lnTo>
                <a:lnTo>
                  <a:pt x="5798566" y="0"/>
                </a:lnTo>
                <a:lnTo>
                  <a:pt x="5798566" y="17526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pic>
        <p:nvPicPr>
          <p:cNvPr id="15" name="Image">
            <a:hlinkClick r:id="rId16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/>
          <p:cNvPicPr>
            <a:picLocks noChangeAspect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899795"/>
            <a:ext cx="5760720" cy="73469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1036624" y="8514921"/>
            <a:ext cx="5569629" cy="65053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450" spc="10" dirty="0">
                <a:latin typeface="Arial"/>
                <a:cs typeface="Arial"/>
              </a:rPr>
              <a:t>Einige Informationen zu Salem und warum wir</a:t>
            </a:r>
            <a:endParaRPr sz="1400">
              <a:latin typeface="Arial"/>
              <a:cs typeface="Arial"/>
            </a:endParaRPr>
          </a:p>
          <a:p>
            <a:pPr marL="1742262">
              <a:lnSpc>
                <a:spcPct val="100000"/>
              </a:lnSpc>
            </a:pPr>
            <a:r>
              <a:rPr sz="2200" spc="10" dirty="0">
                <a:latin typeface="Arial"/>
                <a:cs typeface="Arial"/>
              </a:rPr>
              <a:t>ihn unterstützen: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46" name="Image"/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1640712"/>
            <a:ext cx="5760720" cy="1560831"/>
          </a:xfrm>
          <a:prstGeom prst="rect">
            <a:avLst/>
          </a:prstGeom>
        </p:spPr>
      </p:pic>
      <p:pic>
        <p:nvPicPr>
          <p:cNvPr id="247" name="Image"/>
          <p:cNvPicPr>
            <a:picLocks noChangeAspect="1"/>
          </p:cNvPicPr>
          <p:nvPr/>
        </p:nvPicPr>
        <p:blipFill>
          <a:blip r:embed="rId2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5054981"/>
            <a:ext cx="5760720" cy="25044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/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976312" y="899795"/>
            <a:ext cx="5607685" cy="81457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"/>
          <p:cNvPicPr>
            <a:picLocks noChangeAspect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061402" y="899795"/>
            <a:ext cx="5437504" cy="814616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"/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899795"/>
            <a:ext cx="5760720" cy="756666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/>
          <p:cNvPicPr>
            <a:picLocks noChangeAspect="1"/>
          </p:cNvPicPr>
          <p:nvPr/>
        </p:nvPicPr>
        <p:blipFill>
          <a:blip r:embed="rId2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2609850"/>
          </a:xfrm>
          <a:prstGeom prst="rect">
            <a:avLst/>
          </a:prstGeom>
        </p:spPr>
      </p:pic>
      <p:pic>
        <p:nvPicPr>
          <p:cNvPr id="252" name="Image"/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4435728"/>
            <a:ext cx="5760720" cy="540639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1489202" y="3122930"/>
            <a:ext cx="1847088" cy="53583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17365d"/>
                </a:solidFill>
                <a:latin typeface="Cambria"/>
                <a:cs typeface="Cambria"/>
              </a:rPr>
              <a:t>Danke fu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3241650" y="3122930"/>
            <a:ext cx="2995218" cy="53583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17365d"/>
                </a:solidFill>
                <a:latin typeface="Cambria"/>
                <a:cs typeface="Cambria"/>
              </a:rPr>
              <a:t> r Ihr Interesse</a:t>
            </a:r>
            <a:endParaRPr sz="3600">
              <a:latin typeface="Cambria"/>
              <a:cs typeface="Cambria"/>
            </a:endParaRPr>
          </a:p>
        </p:txBody>
      </p:sp>
      <p:pic>
        <p:nvPicPr>
          <p:cNvPr id="253" name="Image"/>
          <p:cNvPicPr>
            <a:picLocks noChangeAspect="1"/>
          </p:cNvPicPr>
          <p:nvPr/>
        </p:nvPicPr>
        <p:blipFill>
          <a:blip r:embed="rId2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3710050"/>
            <a:ext cx="5798565" cy="121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3344290" y="2656357"/>
            <a:ext cx="944737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Buffet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3095499"/>
            <a:ext cx="5798565" cy="12191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488309"/>
            <a:ext cx="5797802" cy="183550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Ein Buffet kann nur gekauft werden, wenn Ihr eine (physische) Person namhaft macht, die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die Endhaftung für die verwendeten Geräte übernimmt und die Überprüfung bei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Übernahme sowie bei Übergabe unterschreibt. Diese Person haftet auch für die Kosten,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die über die Kaution hinaus entstehen. Bei juristischen Personen (Vereine, Gruppen usw)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muss eine endverantwortliche (physische) Person genannt und auch im Vertrag namhaft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gemacht werden.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Die Kaution ist nur eine Sicherstellung für den Fall der Beschädigung, sie wird in voller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Höhe nach returnieren der schadenfreien Anlage zurückgegeben.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Die Miete ist extrem niedrig gehalten, damit es auch kleineren Vereinen möglich ist diese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Ausrüstung zu mieten.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524373"/>
            <a:ext cx="5566437" cy="128254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Die vermietete Anlage enthält alle notwendigen Kabel zum Betrieb, nicht jedoch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zusätzliche Kabel zum Verlängern der Abstände oder zur Steckdose (bei der Platten,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Pfannen usw). Nicht eingeschlossen sind auch Verteiler, Stecker, Verbindungsstücke,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Adapter oder sonstiger Bedarf für den Betrieb.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Der Vertragspartner ist außerdem für den Betrieb verantwortlich, das heißt bei der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10" spc="10" dirty="0">
                <a:latin typeface="Arial"/>
                <a:cs typeface="Arial"/>
              </a:rPr>
              <a:t>Kücheneinrichtung müssen beispielsweise ausreichend Steckdosen für die verwendeten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Geräte zur Verfügung stehen oder über Verlängerungskabel erreicht werden können.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007479"/>
            <a:ext cx="5550561" cy="72451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Der Vertragspartner ist außerdem für den Betrieb verantwortlich, das heißt bei dem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70" spc="10" dirty="0">
                <a:latin typeface="Arial"/>
                <a:cs typeface="Arial"/>
              </a:rPr>
              <a:t>Buffet müssen beispielsweise ausreichend Verteilungsplätze für die verwendeten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10" spc="10" dirty="0">
                <a:latin typeface="Arial"/>
                <a:cs typeface="Arial"/>
              </a:rPr>
              <a:t>Warmhaltegeräte zur Verfügung stehen oder über Verlängerungskabel erreicht werden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können.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932547"/>
            <a:ext cx="2421661" cy="169773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Spesen werden nach Anfall berechnet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8303260"/>
            <a:ext cx="5577126" cy="35570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latin typeface="Arial"/>
                <a:cs typeface="Arial"/>
              </a:rPr>
              <a:t>Wenn Du weitere Informationen möchtest, schreib mir mit unten stehendem Formular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oder auf: </a:t>
            </a:r>
            <a:r>
              <a:rPr sz="1200" spc="10" dirty="0">
                <a:solidFill>
                  <a:srgbClr val="0000ff"/>
                </a:solidFill>
                <a:latin typeface="Arial"/>
                <a:cs typeface="Arial"/>
              </a:rPr>
              <a:t>seiser.dance@gmx.at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528826" y="8639302"/>
            <a:ext cx="1353566" cy="7620"/>
          </a:xfrm>
          <a:custGeom>
            <a:avLst/>
            <a:gdLst/>
            <a:ahLst/>
            <a:cxnLst/>
            <a:rect l="l" t="t" r="r" b="b"/>
            <a:pathLst>
              <a:path w="1353566" h="7620">
                <a:moveTo>
                  <a:pt x="0" y="7620"/>
                </a:moveTo>
                <a:lnTo>
                  <a:pt x="0" y="0"/>
                </a:lnTo>
                <a:lnTo>
                  <a:pt x="1353566" y="0"/>
                </a:lnTo>
                <a:lnTo>
                  <a:pt x="1353566" y="7620"/>
                </a:lnTo>
                <a:lnTo>
                  <a:pt x="0" y="762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" name="text 1"/>
          <p:cNvSpPr txBox="1"/>
          <p:nvPr/>
        </p:nvSpPr>
        <p:spPr>
          <a:xfrm>
            <a:off x="899464" y="8859520"/>
            <a:ext cx="5736184" cy="355702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110" spc="10" dirty="0">
                <a:latin typeface="Arial"/>
                <a:cs typeface="Arial"/>
              </a:rPr>
              <a:t>Ein Verleih über einen Monat hat finanziell keinen Sinn, da die eigene Anschaffung billiger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ist.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Image">
            <a:hlinkClick r:id="rId19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3538220"/>
            <a:ext cx="2325497" cy="25511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Bedienung am Buffet 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586199"/>
            <a:ext cx="5569661" cy="86974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ein Fest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 Tag (Nacht)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Nachmittag ab 13:00 h und zurückgeben am nächsten Vormittag bis 11:00 h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Leihgebühr..................................... € 25,00 pro Einheit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Kaution .......................................... € 200,00 pro Einheit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637759"/>
            <a:ext cx="5477510" cy="1045261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ein Fest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 Wochenende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Freitag Nachmittag ab 13:00 h und zurückgeben am Montag Vormittag bis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11:00 h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Leihgebühr..................................... € 50,00 pro Einheit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Kaution .......................................... € 200,00 pro Einheit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864833"/>
            <a:ext cx="5477561" cy="104500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mehrere Feste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maximal 10 Tage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Freitag Nachmittag ab 13:00 h und zurückgeben am Montag Vormittag bis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11:00 h (11. Tag)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Leihgebühr..................................... € 150,00 pro Einheit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Kaution .......................................... € 200,00 pro Einheit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20" name="Image">
            <a:hlinkClick r:id="rId21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3274187"/>
            <a:ext cx="1944497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Service am Tisch 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322547"/>
            <a:ext cx="5569661" cy="69448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ein Fest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 Tag (Nacht)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Nachmittag ab 13:00 h und zurückgeben am nächsten Vormittag bis 11:00 h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 .............................................. € 30,00 pro Person/Stunde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198847"/>
            <a:ext cx="5477561" cy="87000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ein Fest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 Wochenende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Freitag Nachmittag ab 13:00 h und zurückgeben am Montag Vormittag bis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11:00 h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Leihgebühr..................................... € 65,00 pro Person/Stunde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250661"/>
            <a:ext cx="5478958" cy="86974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mehrere Feste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maximal 10 Tage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Freitag Nachmittag ab 13:00 h und zurückgeben am Montag Vormittag bis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11:00 h (11. Tag)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Preis................................................ € 180,00 pro Person/Stunde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22" name="Image">
            <a:hlinkClick r:id="rId23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899464" y="3274187"/>
            <a:ext cx="2999359" cy="255118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45389"/>
                </a:solidFill>
                <a:latin typeface="Arial"/>
                <a:cs typeface="Arial"/>
              </a:rPr>
              <a:t>Sonderwünsche und Diäten 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4322547"/>
            <a:ext cx="5569661" cy="69448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ein Fest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 Tag (Nacht)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Nachmittag ab 13:00 h und zurückgeben am nächsten Vormittag bis 11:00 h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 ..................................... € 50,00 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5198847"/>
            <a:ext cx="5440985" cy="870000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ein Fest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 Wochenende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Freitag Nachmittag ab 13:00 hund zurückgeben am Montag Vormittag bis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11:00 h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Preis...................................... € 100,00 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6250661"/>
            <a:ext cx="5477561" cy="869747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mehrere Feste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maximal 10 Tage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Freitag Nachmittag ab 13:00 h und zurückgeben am Montag Vormittag bis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11:00 h (11. Tag)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Preis...................................... € 300,00 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" name="text 1"/>
          <p:cNvSpPr txBox="1"/>
          <p:nvPr/>
        </p:nvSpPr>
        <p:spPr>
          <a:xfrm>
            <a:off x="899464" y="7302221"/>
            <a:ext cx="5709361" cy="86974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Preise für mehrere Feste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maximal 1 Monat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Ausleihen am Freitag (letzter Freitag im Monat) Nachmittag ab 13:00 h und zurückgeben am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Montag (erster Montag im Monat)Vormittag bis 11:00 h (ca 34 Tage)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Times New Roman"/>
                <a:cs typeface="Times New Roman"/>
              </a:rPr>
              <a:t>Preis.................................... € 600,00 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24" name="Image">
            <a:hlinkClick r:id="rId25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1"/>
          <p:cNvSpPr txBox="1"/>
          <p:nvPr/>
        </p:nvSpPr>
        <p:spPr>
          <a:xfrm>
            <a:off x="3364103" y="2831618"/>
            <a:ext cx="903589" cy="387589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17365d"/>
                </a:solidFill>
                <a:latin typeface="Cambria"/>
                <a:cs typeface="Cambria"/>
              </a:rPr>
              <a:t>DEKO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26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81176" y="3270758"/>
            <a:ext cx="5798565" cy="12191"/>
          </a:xfrm>
          <a:prstGeom prst="rect">
            <a:avLst/>
          </a:prstGeom>
        </p:spPr>
      </p:pic>
      <p:sp>
        <p:nvSpPr>
          <p:cNvPr id="1" name="text 1"/>
          <p:cNvSpPr txBox="1"/>
          <p:nvPr/>
        </p:nvSpPr>
        <p:spPr>
          <a:xfrm>
            <a:off x="899464" y="3990467"/>
            <a:ext cx="5760109" cy="690676"/>
          </a:xfrm>
          <a:prstGeom prst="rect">
            <a:avLst/>
          </a:prstGeom>
        </p:spPr>
        <p:txBody>
          <a:bodyPr wrap="none" lIns="0" tIns="0" rIns="0" bIns="0" rtlCol="0" vert="horz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Preisliste für die Dekorationen vom Verein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45389"/>
                </a:solidFill>
                <a:latin typeface="Arial"/>
                <a:cs typeface="Arial"/>
              </a:rPr>
              <a:t>KULTEGRA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7" name="Image">
            <a:hlinkClick r:id="rId28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37029" y="899795"/>
            <a:ext cx="4286250" cy="1581150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99795" y="5385053"/>
            <a:ext cx="5760339" cy="38347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2018-04-21T09:04:52Z</dcterms:created>
  <dcterms:modified xsi:type="dcterms:W3CDTF">2018-04-21T09:04:52Z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2018-04-21T00:00:00Z</vt:filetime>
  </property>
  <property fmtid="{D5CDD505-2E9C-101B-9397-08002B2CF9AE}" pid="3" name="LastSaved">
    <vt:filetime>2018-04-21T00:00:00Z</vt:filetime>
  </property>
</Properties>
</file>